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57" r:id="rId3"/>
    <p:sldId id="305" r:id="rId4"/>
    <p:sldId id="267" r:id="rId5"/>
    <p:sldId id="262" r:id="rId6"/>
    <p:sldId id="286" r:id="rId7"/>
    <p:sldId id="298" r:id="rId8"/>
    <p:sldId id="299" r:id="rId9"/>
    <p:sldId id="264" r:id="rId10"/>
    <p:sldId id="300" r:id="rId11"/>
    <p:sldId id="301" r:id="rId12"/>
    <p:sldId id="302" r:id="rId13"/>
    <p:sldId id="303" r:id="rId14"/>
    <p:sldId id="304" r:id="rId15"/>
    <p:sldId id="287" r:id="rId16"/>
    <p:sldId id="265" r:id="rId17"/>
    <p:sldId id="288" r:id="rId18"/>
    <p:sldId id="290" r:id="rId19"/>
    <p:sldId id="289" r:id="rId20"/>
    <p:sldId id="291" r:id="rId21"/>
    <p:sldId id="292" r:id="rId22"/>
    <p:sldId id="293" r:id="rId23"/>
    <p:sldId id="294" r:id="rId24"/>
    <p:sldId id="295" r:id="rId25"/>
    <p:sldId id="296" r:id="rId26"/>
    <p:sldId id="297" r:id="rId27"/>
    <p:sldId id="280" r:id="rId28"/>
    <p:sldId id="281" r:id="rId29"/>
    <p:sldId id="285" r:id="rId30"/>
    <p:sldId id="266" r:id="rId31"/>
    <p:sldId id="260" r:id="rId32"/>
    <p:sldId id="28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0475" autoAdjust="0"/>
  </p:normalViewPr>
  <p:slideViewPr>
    <p:cSldViewPr snapToGrid="0">
      <p:cViewPr varScale="1">
        <p:scale>
          <a:sx n="40" d="100"/>
          <a:sy n="40" d="100"/>
        </p:scale>
        <p:origin x="1684" y="4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1E9B2-67FB-4491-BAD8-494AC12AF36C}"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2A0AC0-BD55-47A6-9677-2841FF9EE4AE}" type="slidenum">
              <a:rPr lang="en-US" smtClean="0"/>
              <a:t>‹#›</a:t>
            </a:fld>
            <a:endParaRPr lang="en-US"/>
          </a:p>
        </p:txBody>
      </p:sp>
    </p:spTree>
    <p:extLst>
      <p:ext uri="{BB962C8B-B14F-4D97-AF65-F5344CB8AC3E}">
        <p14:creationId xmlns:p14="http://schemas.microsoft.com/office/powerpoint/2010/main" val="1736867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terrain segmentation:</a:t>
            </a:r>
          </a:p>
          <a:p>
            <a:r>
              <a:rPr lang="en-US" dirty="0"/>
              <a:t>-terrain segmentation uses deep convolutional encoder-decoder architecture,</a:t>
            </a:r>
          </a:p>
          <a:p>
            <a:r>
              <a:rPr lang="en-US" dirty="0"/>
              <a:t>-encoder extract features through pooling and decoder </a:t>
            </a:r>
            <a:r>
              <a:rPr lang="en-US" dirty="0" err="1"/>
              <a:t>upsamples</a:t>
            </a:r>
            <a:endParaRPr lang="en-US" dirty="0"/>
          </a:p>
          <a:p>
            <a:r>
              <a:rPr lang="en-US" dirty="0"/>
              <a:t>-The method is implemented by </a:t>
            </a:r>
            <a:r>
              <a:rPr lang="en-US" dirty="0" err="1"/>
              <a:t>SegNet</a:t>
            </a:r>
            <a:r>
              <a:rPr lang="en-US" dirty="0"/>
              <a:t> (max pooling) and </a:t>
            </a:r>
            <a:r>
              <a:rPr lang="en-US" dirty="0" err="1"/>
              <a:t>ERFNet</a:t>
            </a:r>
            <a:r>
              <a:rPr lang="en-US" dirty="0"/>
              <a:t> (convolution) </a:t>
            </a:r>
            <a:r>
              <a:rPr lang="en-US" dirty="0" err="1"/>
              <a:t>atchitectures</a:t>
            </a:r>
            <a:r>
              <a:rPr lang="en-US" dirty="0"/>
              <a:t> because these have better performance and inference time (batch </a:t>
            </a:r>
            <a:r>
              <a:rPr lang="en-US" dirty="0" err="1"/>
              <a:t>normaliyation</a:t>
            </a:r>
            <a:r>
              <a:rPr lang="en-US" dirty="0"/>
              <a:t> and dropout layers) rather than FCN based architecture</a:t>
            </a:r>
          </a:p>
          <a:p>
            <a:r>
              <a:rPr lang="en-US" dirty="0"/>
              <a:t>-we use cityscapes dataset: it is outdoor terrain segmentation dataset</a:t>
            </a:r>
          </a:p>
          <a:p>
            <a:r>
              <a:rPr lang="en-US" dirty="0"/>
              <a:t>-outdoor environments have ambiguity, data augmentation like horizontal flips and contrast changes with 0.25 probability can handle</a:t>
            </a:r>
          </a:p>
          <a:p>
            <a:r>
              <a:rPr lang="en-US" dirty="0"/>
              <a:t>-For time efficiency, fine tuned the weights of pre trained models on cityscapes dataset</a:t>
            </a:r>
          </a:p>
          <a:p>
            <a:r>
              <a:rPr lang="en-US" dirty="0"/>
              <a:t>-Fine tune is done on RGB images with resize </a:t>
            </a:r>
            <a:r>
              <a:rPr lang="en-US" dirty="0" err="1"/>
              <a:t>dimention</a:t>
            </a:r>
            <a:r>
              <a:rPr lang="en-US" dirty="0"/>
              <a:t> of 256 × 512</a:t>
            </a:r>
          </a:p>
          <a:p>
            <a:r>
              <a:rPr lang="en-US" dirty="0"/>
              <a:t>-Median frequency balancing is used to compute the weights for the loss function</a:t>
            </a:r>
          </a:p>
          <a:p>
            <a:r>
              <a:rPr lang="en-US" dirty="0"/>
              <a:t>-confidence threshold is 0.4 experimentally to label the predictions '</a:t>
            </a:r>
            <a:r>
              <a:rPr lang="en-US" dirty="0" err="1"/>
              <a:t>unlabelled</a:t>
            </a:r>
            <a:r>
              <a:rPr lang="en-US" dirty="0"/>
              <a:t>'</a:t>
            </a:r>
          </a:p>
        </p:txBody>
      </p:sp>
      <p:sp>
        <p:nvSpPr>
          <p:cNvPr id="4" name="Slide Number Placeholder 3"/>
          <p:cNvSpPr>
            <a:spLocks noGrp="1"/>
          </p:cNvSpPr>
          <p:nvPr>
            <p:ph type="sldNum" sz="quarter" idx="5"/>
          </p:nvPr>
        </p:nvSpPr>
        <p:spPr/>
        <p:txBody>
          <a:bodyPr/>
          <a:lstStyle/>
          <a:p>
            <a:fld id="{E92A0AC0-BD55-47A6-9677-2841FF9EE4AE}" type="slidenum">
              <a:rPr lang="en-US" smtClean="0"/>
              <a:t>7</a:t>
            </a:fld>
            <a:endParaRPr lang="en-US"/>
          </a:p>
        </p:txBody>
      </p:sp>
    </p:spTree>
    <p:extLst>
      <p:ext uri="{BB962C8B-B14F-4D97-AF65-F5344CB8AC3E}">
        <p14:creationId xmlns:p14="http://schemas.microsoft.com/office/powerpoint/2010/main" val="1205790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segmentation and estimation:</a:t>
            </a:r>
          </a:p>
          <a:p>
            <a:endParaRPr lang="en-US" dirty="0"/>
          </a:p>
          <a:p>
            <a:r>
              <a:rPr lang="en-US" dirty="0"/>
              <a:t>-Fig. 7 shows experimental terrain segmentation and roughness estimation results</a:t>
            </a:r>
          </a:p>
          <a:p>
            <a:r>
              <a:rPr lang="en-US" dirty="0"/>
              <a:t>-model generalization is focused on but there are some segmentation failures where some parts of large rocks may be confused with road/sidewalk surfaces due to similar appearance</a:t>
            </a:r>
          </a:p>
          <a:p>
            <a:endParaRPr lang="en-US" dirty="0"/>
          </a:p>
          <a:p>
            <a:r>
              <a:rPr lang="en-US" dirty="0"/>
              <a:t>table-comp2</a:t>
            </a:r>
          </a:p>
          <a:p>
            <a:r>
              <a:rPr lang="en-US" dirty="0"/>
              <a:t>-images of 256× 512 size, the inference time is on average 15.37ms using the </a:t>
            </a:r>
            <a:r>
              <a:rPr lang="en-US" dirty="0" err="1"/>
              <a:t>ERFNet</a:t>
            </a:r>
            <a:endParaRPr lang="en-US" dirty="0"/>
          </a:p>
          <a:p>
            <a:r>
              <a:rPr lang="en-US" dirty="0"/>
              <a:t>-We have tested the time efficiency of the method for cropped 192 × 384 images in the robot’s closest observable area which improves the inference time by roughly 5ms</a:t>
            </a:r>
          </a:p>
          <a:p>
            <a:r>
              <a:rPr lang="en-US" dirty="0"/>
              <a:t>-this proves the generalization and flexibility of the network with respect to different image sizes</a:t>
            </a:r>
          </a:p>
          <a:p>
            <a:r>
              <a:rPr lang="en-US" dirty="0"/>
              <a:t>table-comp2</a:t>
            </a:r>
          </a:p>
          <a:p>
            <a:endParaRPr lang="en-US" dirty="0"/>
          </a:p>
          <a:p>
            <a:r>
              <a:rPr lang="en-US" dirty="0"/>
              <a:t>-Lastly, the camera’s motion blur affects the results and we leave the use of cameras with minimum blurring during motion as future work</a:t>
            </a:r>
          </a:p>
        </p:txBody>
      </p:sp>
      <p:sp>
        <p:nvSpPr>
          <p:cNvPr id="4" name="Slide Number Placeholder 3"/>
          <p:cNvSpPr>
            <a:spLocks noGrp="1"/>
          </p:cNvSpPr>
          <p:nvPr>
            <p:ph type="sldNum" sz="quarter" idx="5"/>
          </p:nvPr>
        </p:nvSpPr>
        <p:spPr/>
        <p:txBody>
          <a:bodyPr/>
          <a:lstStyle/>
          <a:p>
            <a:fld id="{E92A0AC0-BD55-47A6-9677-2841FF9EE4AE}" type="slidenum">
              <a:rPr lang="en-US" smtClean="0"/>
              <a:t>17</a:t>
            </a:fld>
            <a:endParaRPr lang="en-US"/>
          </a:p>
        </p:txBody>
      </p:sp>
    </p:spTree>
    <p:extLst>
      <p:ext uri="{BB962C8B-B14F-4D97-AF65-F5344CB8AC3E}">
        <p14:creationId xmlns:p14="http://schemas.microsoft.com/office/powerpoint/2010/main" val="3748692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of center of mass for robot balance</a:t>
            </a:r>
          </a:p>
          <a:p>
            <a:r>
              <a:rPr lang="en-US" dirty="0"/>
              <a:t>-creatures like humans can keep their balance with increasing the polygon area by feet and </a:t>
            </a:r>
            <a:r>
              <a:rPr lang="en-US" dirty="0" err="1"/>
              <a:t>deacresing</a:t>
            </a:r>
            <a:r>
              <a:rPr lang="en-US" dirty="0"/>
              <a:t> the height</a:t>
            </a:r>
          </a:p>
          <a:p>
            <a:r>
              <a:rPr lang="en-US" dirty="0"/>
              <a:t>-robot decreases the pelvis height and increases polygon area by using its legs</a:t>
            </a:r>
          </a:p>
        </p:txBody>
      </p:sp>
      <p:sp>
        <p:nvSpPr>
          <p:cNvPr id="4" name="Slide Number Placeholder 3"/>
          <p:cNvSpPr>
            <a:spLocks noGrp="1"/>
          </p:cNvSpPr>
          <p:nvPr>
            <p:ph type="sldNum" sz="quarter" idx="5"/>
          </p:nvPr>
        </p:nvSpPr>
        <p:spPr/>
        <p:txBody>
          <a:bodyPr/>
          <a:lstStyle/>
          <a:p>
            <a:fld id="{E92A0AC0-BD55-47A6-9677-2841FF9EE4AE}" type="slidenum">
              <a:rPr lang="en-US" smtClean="0"/>
              <a:t>18</a:t>
            </a:fld>
            <a:endParaRPr lang="en-US"/>
          </a:p>
        </p:txBody>
      </p:sp>
    </p:spTree>
    <p:extLst>
      <p:ext uri="{BB962C8B-B14F-4D97-AF65-F5344CB8AC3E}">
        <p14:creationId xmlns:p14="http://schemas.microsoft.com/office/powerpoint/2010/main" val="973021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8 shows </a:t>
            </a:r>
          </a:p>
          <a:p>
            <a:r>
              <a:rPr lang="en-US" dirty="0"/>
              <a:t>s</a:t>
            </a:r>
          </a:p>
          <a:p>
            <a:r>
              <a:rPr lang="en-US" dirty="0"/>
              <a:t>table comp3</a:t>
            </a:r>
          </a:p>
          <a:p>
            <a:r>
              <a:rPr lang="en-US" dirty="0"/>
              <a:t>we have realized the shaky instabilities of the robot rolling while keeping its legs straight over rough surfaces</a:t>
            </a:r>
          </a:p>
          <a:p>
            <a:r>
              <a:rPr lang="en-US" dirty="0"/>
              <a:t>-when the robot expands its support polygon by bending its legs the joint motors increase their torques, which results to higher energy consumption, unlike the case of straight legs, where the support polygon is much smaller but the produced torques are also minimal</a:t>
            </a:r>
          </a:p>
          <a:p>
            <a:r>
              <a:rPr lang="en-US" dirty="0"/>
              <a:t>-in the first experiments we allow the robot to move with stretched legs over flat terrain,</a:t>
            </a:r>
          </a:p>
          <a:p>
            <a:r>
              <a:rPr lang="en-US" dirty="0"/>
              <a:t>forming a support polygon of 0.36m2 with the pelvis height being 0.95m, while when very rough terrain is detected, we let the robot modify its support polygon using the </a:t>
            </a:r>
            <a:r>
              <a:rPr lang="en-US" dirty="0" err="1"/>
              <a:t>CartesI</a:t>
            </a:r>
            <a:r>
              <a:rPr lang="en-US" dirty="0"/>
              <a:t>/O module for better stability, with a 0.63m2 support polygon and 0.75m pelvis height from the ground. We also allow an intermediate level with pelvis height of 0.85m</a:t>
            </a:r>
          </a:p>
          <a:p>
            <a:r>
              <a:rPr lang="en-US" dirty="0"/>
              <a:t>-To drive the actions, a threshold of the average roughness of the upcoming terrain is required (we</a:t>
            </a:r>
          </a:p>
          <a:p>
            <a:r>
              <a:rPr lang="en-US" dirty="0"/>
              <a:t>experimentally set this to 0.3cm). </a:t>
            </a:r>
          </a:p>
          <a:p>
            <a:r>
              <a:rPr lang="en-US" dirty="0"/>
              <a:t>-Even though the roughness magnitude is approximated by our model, similar to humans perception, the relative roughness is enough to drive robot navigation. </a:t>
            </a:r>
          </a:p>
          <a:p>
            <a:r>
              <a:rPr lang="en-US" dirty="0"/>
              <a:t>-Notice that the robot requires some rolling time while changing its configuration, and thus we drive the support polygon change well before the front wheels reach the rough terrain</a:t>
            </a:r>
          </a:p>
          <a:p>
            <a:r>
              <a:rPr lang="en-US" dirty="0"/>
              <a:t>table comp3</a:t>
            </a:r>
          </a:p>
        </p:txBody>
      </p:sp>
      <p:sp>
        <p:nvSpPr>
          <p:cNvPr id="4" name="Slide Number Placeholder 3"/>
          <p:cNvSpPr>
            <a:spLocks noGrp="1"/>
          </p:cNvSpPr>
          <p:nvPr>
            <p:ph type="sldNum" sz="quarter" idx="5"/>
          </p:nvPr>
        </p:nvSpPr>
        <p:spPr/>
        <p:txBody>
          <a:bodyPr/>
          <a:lstStyle/>
          <a:p>
            <a:fld id="{E92A0AC0-BD55-47A6-9677-2841FF9EE4AE}" type="slidenum">
              <a:rPr lang="en-US" smtClean="0"/>
              <a:t>19</a:t>
            </a:fld>
            <a:endParaRPr lang="en-US"/>
          </a:p>
        </p:txBody>
      </p:sp>
    </p:spTree>
    <p:extLst>
      <p:ext uri="{BB962C8B-B14F-4D97-AF65-F5344CB8AC3E}">
        <p14:creationId xmlns:p14="http://schemas.microsoft.com/office/powerpoint/2010/main" val="3794491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three experiments with </a:t>
            </a:r>
            <a:r>
              <a:rPr lang="en-US" dirty="0" err="1"/>
              <a:t>CoM</a:t>
            </a:r>
            <a:r>
              <a:rPr lang="en-US" dirty="0"/>
              <a:t> variation being high (stretched), low (bent), and adaptable (stretched-bent)</a:t>
            </a:r>
          </a:p>
          <a:p>
            <a:r>
              <a:rPr lang="en-US" dirty="0"/>
              <a:t>-Fig. 9 shows the hip pitch (better for torque generation) torques of a leg during the experiments</a:t>
            </a:r>
          </a:p>
          <a:p>
            <a:endParaRPr lang="en-US" dirty="0"/>
          </a:p>
          <a:p>
            <a:r>
              <a:rPr lang="en-US" dirty="0"/>
              <a:t>-In the first experiment, the robot with stretched legs produces almost zero torques. However, when vibrating due to rough terrain instabilities, there are high torque fluctuations</a:t>
            </a:r>
          </a:p>
          <a:p>
            <a:endParaRPr lang="en-US" dirty="0"/>
          </a:p>
          <a:p>
            <a:r>
              <a:rPr lang="en-US" dirty="0"/>
              <a:t>-In the second experiment, the extended support polygon of the robot results in bigger energy consumption due to increased torques, but torque fluctuations over the rough surface are smaller, which results in rare loss of contacts with the ground</a:t>
            </a:r>
          </a:p>
          <a:p>
            <a:endParaRPr lang="en-US" dirty="0"/>
          </a:p>
          <a:p>
            <a:r>
              <a:rPr lang="en-US" dirty="0"/>
              <a:t>-As a result, it is clear that when in less rough terrain it is preferable to have the legs of the robot stretched and bend them for the upcoming rough terrains. </a:t>
            </a:r>
          </a:p>
          <a:p>
            <a:r>
              <a:rPr lang="en-US" dirty="0"/>
              <a:t>-In this way, maximum stability and minimum energy consumption is possible on the robot</a:t>
            </a:r>
          </a:p>
        </p:txBody>
      </p:sp>
      <p:sp>
        <p:nvSpPr>
          <p:cNvPr id="4" name="Slide Number Placeholder 3"/>
          <p:cNvSpPr>
            <a:spLocks noGrp="1"/>
          </p:cNvSpPr>
          <p:nvPr>
            <p:ph type="sldNum" sz="quarter" idx="5"/>
          </p:nvPr>
        </p:nvSpPr>
        <p:spPr/>
        <p:txBody>
          <a:bodyPr/>
          <a:lstStyle/>
          <a:p>
            <a:fld id="{E92A0AC0-BD55-47A6-9677-2841FF9EE4AE}" type="slidenum">
              <a:rPr lang="en-US" smtClean="0"/>
              <a:t>20</a:t>
            </a:fld>
            <a:endParaRPr lang="en-US"/>
          </a:p>
        </p:txBody>
      </p:sp>
    </p:spTree>
    <p:extLst>
      <p:ext uri="{BB962C8B-B14F-4D97-AF65-F5344CB8AC3E}">
        <p14:creationId xmlns:p14="http://schemas.microsoft.com/office/powerpoint/2010/main" val="1060393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changeable path planning</a:t>
            </a:r>
          </a:p>
          <a:p>
            <a:endParaRPr lang="en-US" dirty="0"/>
          </a:p>
          <a:p>
            <a:r>
              <a:rPr lang="en-US" dirty="0"/>
              <a:t>-robot applies algorithm for changeable path planning that enlarge its polygon over large obstacles and narrow its polygon in constricted field </a:t>
            </a:r>
          </a:p>
          <a:p>
            <a:r>
              <a:rPr lang="en-US" dirty="0"/>
              <a:t>-algorithm uses roughness information with low-frequency (∼0.3Hz) lidar data from lidar sensor</a:t>
            </a:r>
          </a:p>
          <a:p>
            <a:r>
              <a:rPr lang="en-US" dirty="0"/>
              <a:t>-parallel process so no need extra computation</a:t>
            </a:r>
          </a:p>
          <a:p>
            <a:r>
              <a:rPr lang="en-US" dirty="0"/>
              <a:t>-path planning algorithm has 3 steps for the test applications on robot</a:t>
            </a:r>
          </a:p>
        </p:txBody>
      </p:sp>
      <p:sp>
        <p:nvSpPr>
          <p:cNvPr id="4" name="Slide Number Placeholder 3"/>
          <p:cNvSpPr>
            <a:spLocks noGrp="1"/>
          </p:cNvSpPr>
          <p:nvPr>
            <p:ph type="sldNum" sz="quarter" idx="5"/>
          </p:nvPr>
        </p:nvSpPr>
        <p:spPr/>
        <p:txBody>
          <a:bodyPr/>
          <a:lstStyle/>
          <a:p>
            <a:fld id="{E92A0AC0-BD55-47A6-9677-2841FF9EE4AE}" type="slidenum">
              <a:rPr lang="en-US" smtClean="0"/>
              <a:t>21</a:t>
            </a:fld>
            <a:endParaRPr lang="en-US"/>
          </a:p>
        </p:txBody>
      </p:sp>
    </p:spTree>
    <p:extLst>
      <p:ext uri="{BB962C8B-B14F-4D97-AF65-F5344CB8AC3E}">
        <p14:creationId xmlns:p14="http://schemas.microsoft.com/office/powerpoint/2010/main" val="3895371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a:t>
            </a:r>
          </a:p>
          <a:p>
            <a:r>
              <a:rPr lang="en-US" dirty="0"/>
              <a:t>-segmented map is generated using the point cloud from the lidar sensor</a:t>
            </a:r>
          </a:p>
          <a:p>
            <a:r>
              <a:rPr lang="en-US" dirty="0"/>
              <a:t>-The map classifies points in the robot surrounding environments into three categories:</a:t>
            </a:r>
          </a:p>
          <a:p>
            <a:r>
              <a:rPr lang="en-US" dirty="0"/>
              <a:t>-1)short obstacle points &lt;0.4m; these areas can be easily cleared or negotiated by the robot, 2) high obstacles &gt;0.4m; these areas are non-traversable areas, and 3) completely free space points</a:t>
            </a:r>
          </a:p>
        </p:txBody>
      </p:sp>
      <p:sp>
        <p:nvSpPr>
          <p:cNvPr id="4" name="Slide Number Placeholder 3"/>
          <p:cNvSpPr>
            <a:spLocks noGrp="1"/>
          </p:cNvSpPr>
          <p:nvPr>
            <p:ph type="sldNum" sz="quarter" idx="5"/>
          </p:nvPr>
        </p:nvSpPr>
        <p:spPr/>
        <p:txBody>
          <a:bodyPr/>
          <a:lstStyle/>
          <a:p>
            <a:fld id="{E92A0AC0-BD55-47A6-9677-2841FF9EE4AE}" type="slidenum">
              <a:rPr lang="en-US" smtClean="0"/>
              <a:t>22</a:t>
            </a:fld>
            <a:endParaRPr lang="en-US"/>
          </a:p>
        </p:txBody>
      </p:sp>
    </p:spTree>
    <p:extLst>
      <p:ext uri="{BB962C8B-B14F-4D97-AF65-F5344CB8AC3E}">
        <p14:creationId xmlns:p14="http://schemas.microsoft.com/office/powerpoint/2010/main" val="3717388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step of the planning,</a:t>
            </a:r>
          </a:p>
          <a:p>
            <a:r>
              <a:rPr lang="en-US" dirty="0"/>
              <a:t>-segmented map acts as input to the proposed A*-based reconfigurable planner</a:t>
            </a:r>
          </a:p>
          <a:p>
            <a:r>
              <a:rPr lang="en-US" dirty="0"/>
              <a:t>-point is checked for robot polygon collisions with obstacles.  In case a collision with a negotiable obstacle is exits, the planner selects from three strategies:</a:t>
            </a:r>
          </a:p>
          <a:p>
            <a:r>
              <a:rPr lang="en-US" dirty="0"/>
              <a:t>-1) avoid the obstacle, 2) expand over the obstacle to encompass it, such that the wheels roll on the sides of the obstacle, or 3) narrow into a polygon that doesn’t collide with the obstacle</a:t>
            </a:r>
          </a:p>
          <a:p>
            <a:r>
              <a:rPr lang="en-US" dirty="0"/>
              <a:t>-In case of a high obstacle, the robot avoids or narrows the polygon to fit into the free space</a:t>
            </a:r>
          </a:p>
        </p:txBody>
      </p:sp>
      <p:sp>
        <p:nvSpPr>
          <p:cNvPr id="4" name="Slide Number Placeholder 3"/>
          <p:cNvSpPr>
            <a:spLocks noGrp="1"/>
          </p:cNvSpPr>
          <p:nvPr>
            <p:ph type="sldNum" sz="quarter" idx="5"/>
          </p:nvPr>
        </p:nvSpPr>
        <p:spPr/>
        <p:txBody>
          <a:bodyPr/>
          <a:lstStyle/>
          <a:p>
            <a:fld id="{E92A0AC0-BD55-47A6-9677-2841FF9EE4AE}" type="slidenum">
              <a:rPr lang="en-US" smtClean="0"/>
              <a:t>23</a:t>
            </a:fld>
            <a:endParaRPr lang="en-US"/>
          </a:p>
        </p:txBody>
      </p:sp>
    </p:spTree>
    <p:extLst>
      <p:ext uri="{BB962C8B-B14F-4D97-AF65-F5344CB8AC3E}">
        <p14:creationId xmlns:p14="http://schemas.microsoft.com/office/powerpoint/2010/main" val="1359884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decisions are integrated into A* using the following cost functions</a:t>
            </a:r>
          </a:p>
          <a:p>
            <a:r>
              <a:rPr lang="en-US" dirty="0"/>
              <a:t>formula</a:t>
            </a:r>
          </a:p>
          <a:p>
            <a:r>
              <a:rPr lang="en-US" dirty="0"/>
              <a:t>(</a:t>
            </a:r>
            <a:r>
              <a:rPr lang="en-US" dirty="0" err="1"/>
              <a:t>xp</a:t>
            </a:r>
            <a:r>
              <a:rPr lang="en-US" dirty="0"/>
              <a:t>, </a:t>
            </a:r>
            <a:r>
              <a:rPr lang="en-US" dirty="0" err="1"/>
              <a:t>yp</a:t>
            </a:r>
            <a:r>
              <a:rPr lang="en-US" dirty="0"/>
              <a:t>) is the parent node (point in 2D segmented map) </a:t>
            </a:r>
          </a:p>
          <a:p>
            <a:r>
              <a:rPr lang="en-US" dirty="0"/>
              <a:t>and (xc, </a:t>
            </a:r>
            <a:r>
              <a:rPr lang="en-US" dirty="0" err="1"/>
              <a:t>yc</a:t>
            </a:r>
            <a:r>
              <a:rPr lang="en-US" dirty="0"/>
              <a:t>) is the target node currently being evaluated. </a:t>
            </a:r>
          </a:p>
          <a:p>
            <a:endParaRPr lang="en-US" dirty="0"/>
          </a:p>
          <a:p>
            <a:r>
              <a:rPr lang="en-US" dirty="0"/>
              <a:t>As in standard A*, the exact cost moving from the starting point to (xc, </a:t>
            </a:r>
            <a:r>
              <a:rPr lang="en-US" dirty="0" err="1"/>
              <a:t>yc</a:t>
            </a:r>
            <a:r>
              <a:rPr lang="en-US" dirty="0"/>
              <a:t>) is given by g(xc, </a:t>
            </a:r>
            <a:r>
              <a:rPr lang="en-US" dirty="0" err="1"/>
              <a:t>yc</a:t>
            </a:r>
            <a:r>
              <a:rPr lang="en-US" dirty="0"/>
              <a:t>) (Eq. 1) </a:t>
            </a:r>
          </a:p>
          <a:p>
            <a:endParaRPr lang="en-US" dirty="0"/>
          </a:p>
          <a:p>
            <a:r>
              <a:rPr lang="en-US" dirty="0"/>
              <a:t>and the heuristic estimated cost of moving to (xc, </a:t>
            </a:r>
            <a:r>
              <a:rPr lang="en-US" dirty="0" err="1"/>
              <a:t>yc</a:t>
            </a:r>
            <a:r>
              <a:rPr lang="en-US" dirty="0"/>
              <a:t>) with respect to the goal node (</a:t>
            </a:r>
            <a:r>
              <a:rPr lang="en-US" dirty="0" err="1"/>
              <a:t>xg</a:t>
            </a:r>
            <a:r>
              <a:rPr lang="en-US" dirty="0"/>
              <a:t>, </a:t>
            </a:r>
            <a:r>
              <a:rPr lang="en-US" dirty="0" err="1"/>
              <a:t>yg</a:t>
            </a:r>
            <a:r>
              <a:rPr lang="en-US" dirty="0"/>
              <a:t>) is given by h(xc, </a:t>
            </a:r>
            <a:r>
              <a:rPr lang="en-US" dirty="0" err="1"/>
              <a:t>yc</a:t>
            </a:r>
            <a:r>
              <a:rPr lang="en-US" dirty="0"/>
              <a:t>) (Eq. 2). </a:t>
            </a:r>
          </a:p>
          <a:p>
            <a:endParaRPr lang="en-US" dirty="0"/>
          </a:p>
          <a:p>
            <a:r>
              <a:rPr lang="en-US" dirty="0" err="1"/>
              <a:t>Wt</a:t>
            </a:r>
            <a:r>
              <a:rPr lang="en-US" dirty="0"/>
              <a:t> is the weight on the cost of turning, </a:t>
            </a:r>
          </a:p>
          <a:p>
            <a:r>
              <a:rPr lang="en-US" dirty="0" err="1"/>
              <a:t>Wc</a:t>
            </a:r>
            <a:r>
              <a:rPr lang="en-US" dirty="0"/>
              <a:t> is the weight on the cost of changing configurations, </a:t>
            </a:r>
          </a:p>
          <a:p>
            <a:r>
              <a:rPr lang="en-US" dirty="0"/>
              <a:t>|</a:t>
            </a:r>
            <a:r>
              <a:rPr lang="en-US" dirty="0" err="1"/>
              <a:t>δw</a:t>
            </a:r>
            <a:r>
              <a:rPr lang="en-US" dirty="0"/>
              <a:t>| is the change of the width of the robot polygon and </a:t>
            </a:r>
          </a:p>
          <a:p>
            <a:r>
              <a:rPr lang="en-US" dirty="0" err="1"/>
              <a:t>Wg</a:t>
            </a:r>
            <a:r>
              <a:rPr lang="en-US" dirty="0"/>
              <a:t> is the cost of turning away from the goal</a:t>
            </a:r>
          </a:p>
        </p:txBody>
      </p:sp>
      <p:sp>
        <p:nvSpPr>
          <p:cNvPr id="4" name="Slide Number Placeholder 3"/>
          <p:cNvSpPr>
            <a:spLocks noGrp="1"/>
          </p:cNvSpPr>
          <p:nvPr>
            <p:ph type="sldNum" sz="quarter" idx="5"/>
          </p:nvPr>
        </p:nvSpPr>
        <p:spPr/>
        <p:txBody>
          <a:bodyPr/>
          <a:lstStyle/>
          <a:p>
            <a:fld id="{E92A0AC0-BD55-47A6-9677-2841FF9EE4AE}" type="slidenum">
              <a:rPr lang="en-US" smtClean="0"/>
              <a:t>24</a:t>
            </a:fld>
            <a:endParaRPr lang="en-US"/>
          </a:p>
        </p:txBody>
      </p:sp>
    </p:spTree>
    <p:extLst>
      <p:ext uri="{BB962C8B-B14F-4D97-AF65-F5344CB8AC3E}">
        <p14:creationId xmlns:p14="http://schemas.microsoft.com/office/powerpoint/2010/main" val="3062247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step of the planning,</a:t>
            </a:r>
          </a:p>
          <a:p>
            <a:r>
              <a:rPr lang="en-US" dirty="0"/>
              <a:t>-when our A* planner is unable to find a valid path, the roughness information of the low obstacle points in the segmented map are obtained</a:t>
            </a:r>
          </a:p>
          <a:p>
            <a:r>
              <a:rPr lang="en-US" dirty="0"/>
              <a:t>-If these points that obstruct the robot’s path to the goal have small roughness 0.3cm, then we change the class of these points in the segmented map to free space points</a:t>
            </a:r>
          </a:p>
          <a:p>
            <a:r>
              <a:rPr lang="en-US" dirty="0"/>
              <a:t>-In this way the A* planner can plan paths through them, with an inferred lower velocity when traversing them</a:t>
            </a:r>
          </a:p>
        </p:txBody>
      </p:sp>
      <p:sp>
        <p:nvSpPr>
          <p:cNvPr id="4" name="Slide Number Placeholder 3"/>
          <p:cNvSpPr>
            <a:spLocks noGrp="1"/>
          </p:cNvSpPr>
          <p:nvPr>
            <p:ph type="sldNum" sz="quarter" idx="5"/>
          </p:nvPr>
        </p:nvSpPr>
        <p:spPr/>
        <p:txBody>
          <a:bodyPr/>
          <a:lstStyle/>
          <a:p>
            <a:fld id="{E92A0AC0-BD55-47A6-9677-2841FF9EE4AE}" type="slidenum">
              <a:rPr lang="en-US" smtClean="0"/>
              <a:t>25</a:t>
            </a:fld>
            <a:endParaRPr lang="en-US"/>
          </a:p>
        </p:txBody>
      </p:sp>
    </p:spTree>
    <p:extLst>
      <p:ext uri="{BB962C8B-B14F-4D97-AF65-F5344CB8AC3E}">
        <p14:creationId xmlns:p14="http://schemas.microsoft.com/office/powerpoint/2010/main" val="403284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10 shows three experiments to demonstrate the application of the roughness application  for navigation planning</a:t>
            </a:r>
          </a:p>
          <a:p>
            <a:endParaRPr lang="en-US" dirty="0"/>
          </a:p>
          <a:p>
            <a:r>
              <a:rPr lang="en-US" dirty="0"/>
              <a:t>fig10</a:t>
            </a:r>
          </a:p>
          <a:p>
            <a:r>
              <a:rPr lang="en-US" dirty="0"/>
              <a:t>-left column depicts the case where the robot chose to avoid the rough obstacles as it had enough space, as observed from only the lidar point cloud data</a:t>
            </a:r>
          </a:p>
          <a:p>
            <a:r>
              <a:rPr lang="en-US" dirty="0"/>
              <a:t>-middle column depicts the case where the segmented map from only the lidar point cloud data shows that the robot is further limited in space and hence has to narrow to safely pass through the line of small rocks</a:t>
            </a:r>
          </a:p>
          <a:p>
            <a:r>
              <a:rPr lang="en-US" dirty="0"/>
              <a:t>-right column represents the situation where the planner has no possible path to reach the goal and hence, it uses roughness information of the low points and chooses to roll straight over the rough obstacles with low speed</a:t>
            </a:r>
          </a:p>
          <a:p>
            <a:r>
              <a:rPr lang="en-US" dirty="0"/>
              <a:t>fig10</a:t>
            </a:r>
          </a:p>
          <a:p>
            <a:endParaRPr lang="en-US" dirty="0"/>
          </a:p>
          <a:p>
            <a:r>
              <a:rPr lang="en-US" dirty="0"/>
              <a:t>-changeable planner on an average takes 20ms to give a valid plan or indicate the nonexistence of a safe valid plan</a:t>
            </a:r>
          </a:p>
          <a:p>
            <a:r>
              <a:rPr lang="en-US" dirty="0"/>
              <a:t>-With the roughness module providing roughness estimates every 15.35ms, it was possible to re-plan almost instantaneously without needing any extra processes, for the third case. </a:t>
            </a:r>
          </a:p>
          <a:p>
            <a:r>
              <a:rPr lang="en-US" dirty="0"/>
              <a:t>-This instant availability of roughness is bound to aid in the flexibility and dynamism for future planners</a:t>
            </a:r>
          </a:p>
        </p:txBody>
      </p:sp>
      <p:sp>
        <p:nvSpPr>
          <p:cNvPr id="4" name="Slide Number Placeholder 3"/>
          <p:cNvSpPr>
            <a:spLocks noGrp="1"/>
          </p:cNvSpPr>
          <p:nvPr>
            <p:ph type="sldNum" sz="quarter" idx="5"/>
          </p:nvPr>
        </p:nvSpPr>
        <p:spPr/>
        <p:txBody>
          <a:bodyPr/>
          <a:lstStyle/>
          <a:p>
            <a:fld id="{E92A0AC0-BD55-47A6-9677-2841FF9EE4AE}" type="slidenum">
              <a:rPr lang="en-US" smtClean="0"/>
              <a:t>26</a:t>
            </a:fld>
            <a:endParaRPr lang="en-US"/>
          </a:p>
        </p:txBody>
      </p:sp>
    </p:spTree>
    <p:extLst>
      <p:ext uri="{BB962C8B-B14F-4D97-AF65-F5344CB8AC3E}">
        <p14:creationId xmlns:p14="http://schemas.microsoft.com/office/powerpoint/2010/main" val="1295240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roughness estimation:</a:t>
            </a:r>
          </a:p>
          <a:p>
            <a:r>
              <a:rPr lang="en-US" dirty="0"/>
              <a:t>-quality increases by CNN depth, for roughness estimation use bottom or closed to input layers</a:t>
            </a:r>
          </a:p>
          <a:p>
            <a:r>
              <a:rPr lang="en-US" dirty="0"/>
              <a:t>-given </a:t>
            </a:r>
            <a:r>
              <a:rPr lang="en-US" dirty="0" err="1"/>
              <a:t>imput</a:t>
            </a:r>
            <a:r>
              <a:rPr lang="en-US" dirty="0"/>
              <a:t> image I, features F = f1, f2, .....</a:t>
            </a:r>
            <a:r>
              <a:rPr lang="en-US" dirty="0" err="1"/>
              <a:t>fn</a:t>
            </a:r>
            <a:r>
              <a:rPr lang="en-US" dirty="0"/>
              <a:t>, bottom layer has probability of P(F|I) from fine-tuning, </a:t>
            </a:r>
          </a:p>
          <a:p>
            <a:r>
              <a:rPr lang="en-US" dirty="0"/>
              <a:t>-Feature abstraction in </a:t>
            </a:r>
            <a:r>
              <a:rPr lang="en-US" dirty="0" err="1"/>
              <a:t>Segnet</a:t>
            </a:r>
            <a:endParaRPr lang="en-US" dirty="0"/>
          </a:p>
          <a:p>
            <a:r>
              <a:rPr lang="en-US" dirty="0"/>
              <a:t>-decoder roughness estimation module computes probability of P(R|F, I), </a:t>
            </a:r>
          </a:p>
          <a:p>
            <a:r>
              <a:rPr lang="en-US" dirty="0"/>
              <a:t>-To estimate roughness R, formula is P(R, F|I) = P(R|F, I)P(F|I)</a:t>
            </a:r>
          </a:p>
          <a:p>
            <a:r>
              <a:rPr lang="en-US" dirty="0"/>
              <a:t>- Up-projection blocks are used to increase the spatial resolution</a:t>
            </a:r>
          </a:p>
          <a:p>
            <a:r>
              <a:rPr lang="en-US" dirty="0"/>
              <a:t>-Then some layers </a:t>
            </a:r>
            <a:r>
              <a:rPr lang="en-US" dirty="0" err="1"/>
              <a:t>reqired</a:t>
            </a:r>
            <a:r>
              <a:rPr lang="en-US" dirty="0"/>
              <a:t> memory are deleted, then network converges faster</a:t>
            </a:r>
          </a:p>
          <a:p>
            <a:r>
              <a:rPr lang="en-US" dirty="0"/>
              <a:t>-we lowered learning rate and increased batch size and tried Euclidean (L2 norm) and the </a:t>
            </a:r>
            <a:r>
              <a:rPr lang="en-US" dirty="0" err="1"/>
              <a:t>berHu</a:t>
            </a:r>
            <a:r>
              <a:rPr lang="en-US" dirty="0"/>
              <a:t> losses</a:t>
            </a:r>
          </a:p>
          <a:p>
            <a:r>
              <a:rPr lang="en-US" dirty="0"/>
              <a:t>-</a:t>
            </a:r>
            <a:r>
              <a:rPr lang="en-US" dirty="0" err="1"/>
              <a:t>BerHu</a:t>
            </a:r>
            <a:r>
              <a:rPr lang="en-US" dirty="0"/>
              <a:t> outperforms Euclidean loss, due to small errors being given higher weight</a:t>
            </a:r>
          </a:p>
        </p:txBody>
      </p:sp>
      <p:sp>
        <p:nvSpPr>
          <p:cNvPr id="4" name="Slide Number Placeholder 3"/>
          <p:cNvSpPr>
            <a:spLocks noGrp="1"/>
          </p:cNvSpPr>
          <p:nvPr>
            <p:ph type="sldNum" sz="quarter" idx="5"/>
          </p:nvPr>
        </p:nvSpPr>
        <p:spPr/>
        <p:txBody>
          <a:bodyPr/>
          <a:lstStyle/>
          <a:p>
            <a:fld id="{E92A0AC0-BD55-47A6-9677-2841FF9EE4AE}" type="slidenum">
              <a:rPr lang="en-US" smtClean="0"/>
              <a:t>8</a:t>
            </a:fld>
            <a:endParaRPr lang="en-US"/>
          </a:p>
        </p:txBody>
      </p:sp>
    </p:spTree>
    <p:extLst>
      <p:ext uri="{BB962C8B-B14F-4D97-AF65-F5344CB8AC3E}">
        <p14:creationId xmlns:p14="http://schemas.microsoft.com/office/powerpoint/2010/main" val="788267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 </a:t>
            </a:r>
            <a:r>
              <a:rPr lang="de-DE" dirty="0" err="1"/>
              <a:t>ll</a:t>
            </a:r>
            <a:r>
              <a:rPr lang="de-DE" dirty="0"/>
              <a:t> </a:t>
            </a:r>
            <a:r>
              <a:rPr lang="de-DE" dirty="0" err="1"/>
              <a:t>show</a:t>
            </a:r>
            <a:r>
              <a:rPr lang="de-DE" dirty="0"/>
              <a:t> </a:t>
            </a:r>
            <a:r>
              <a:rPr lang="de-DE" dirty="0" err="1"/>
              <a:t>this</a:t>
            </a:r>
            <a:r>
              <a:rPr lang="de-DE" dirty="0"/>
              <a:t> 2 min </a:t>
            </a:r>
            <a:r>
              <a:rPr lang="de-DE" dirty="0" err="1"/>
              <a:t>video</a:t>
            </a:r>
            <a:r>
              <a:rPr lang="de-DE" dirty="0"/>
              <a:t> at </a:t>
            </a:r>
            <a:r>
              <a:rPr lang="de-DE" dirty="0" err="1"/>
              <a:t>the</a:t>
            </a:r>
            <a:r>
              <a:rPr lang="de-DE" dirty="0"/>
              <a:t> end </a:t>
            </a:r>
            <a:r>
              <a:rPr lang="de-DE" dirty="0" err="1"/>
              <a:t>of</a:t>
            </a:r>
            <a:r>
              <a:rPr lang="de-DE" dirty="0"/>
              <a:t> </a:t>
            </a:r>
            <a:r>
              <a:rPr lang="de-DE" dirty="0" err="1"/>
              <a:t>the</a:t>
            </a:r>
            <a:r>
              <a:rPr lang="de-DE" dirty="0"/>
              <a:t> </a:t>
            </a:r>
            <a:r>
              <a:rPr lang="de-DE" dirty="0" err="1"/>
              <a:t>presentation</a:t>
            </a:r>
            <a:endParaRPr lang="de-DE" dirty="0"/>
          </a:p>
        </p:txBody>
      </p:sp>
      <p:sp>
        <p:nvSpPr>
          <p:cNvPr id="4" name="Slide Number Placeholder 3"/>
          <p:cNvSpPr>
            <a:spLocks noGrp="1"/>
          </p:cNvSpPr>
          <p:nvPr>
            <p:ph type="sldNum" sz="quarter" idx="5"/>
          </p:nvPr>
        </p:nvSpPr>
        <p:spPr/>
        <p:txBody>
          <a:bodyPr/>
          <a:lstStyle/>
          <a:p>
            <a:fld id="{E92A0AC0-BD55-47A6-9677-2841FF9EE4AE}" type="slidenum">
              <a:rPr lang="en-US" smtClean="0"/>
              <a:t>31</a:t>
            </a:fld>
            <a:endParaRPr lang="en-US"/>
          </a:p>
        </p:txBody>
      </p:sp>
    </p:spTree>
    <p:extLst>
      <p:ext uri="{BB962C8B-B14F-4D97-AF65-F5344CB8AC3E}">
        <p14:creationId xmlns:p14="http://schemas.microsoft.com/office/powerpoint/2010/main" val="37392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terrain dataset:</a:t>
            </a:r>
          </a:p>
          <a:p>
            <a:r>
              <a:rPr lang="en-US" dirty="0"/>
              <a:t>-Segmentation has been developed on datasets such as ADE20K includes very sets of terrains and </a:t>
            </a:r>
          </a:p>
          <a:p>
            <a:r>
              <a:rPr lang="en-US" dirty="0"/>
              <a:t>-datasets focused on </a:t>
            </a:r>
            <a:r>
              <a:rPr lang="en-US" dirty="0" err="1"/>
              <a:t>materal</a:t>
            </a:r>
            <a:r>
              <a:rPr lang="en-US" dirty="0"/>
              <a:t> segmentation, such as </a:t>
            </a:r>
            <a:r>
              <a:rPr lang="en-US" dirty="0" err="1"/>
              <a:t>OpenSurfaces</a:t>
            </a:r>
            <a:r>
              <a:rPr lang="en-US" dirty="0"/>
              <a:t> include only indoor images</a:t>
            </a:r>
          </a:p>
          <a:p>
            <a:r>
              <a:rPr lang="en-US" dirty="0"/>
              <a:t>-new terrain dataset is created by extracting only related images and annotations with six terrain classes: sand, stone/gravel, wood, metal, road/sidewalk, grass</a:t>
            </a:r>
          </a:p>
          <a:p>
            <a:r>
              <a:rPr lang="en-US" dirty="0"/>
              <a:t>-dataset has 65% for training and 35% for evaluation</a:t>
            </a:r>
          </a:p>
          <a:p>
            <a:r>
              <a:rPr lang="en-US" dirty="0"/>
              <a:t>-RGB images from RGB cameras and RGB-D sensors on the CENTAURO robot and uses these images for the validation </a:t>
            </a:r>
          </a:p>
          <a:p>
            <a:endParaRPr lang="en-US" dirty="0"/>
          </a:p>
          <a:p>
            <a:r>
              <a:rPr lang="en-US" dirty="0"/>
              <a:t>roughness dataset:</a:t>
            </a:r>
          </a:p>
          <a:p>
            <a:r>
              <a:rPr lang="en-US" dirty="0"/>
              <a:t>-for time efficiency we attempt to estimate roughness using RGB images</a:t>
            </a:r>
          </a:p>
          <a:p>
            <a:r>
              <a:rPr lang="en-US" dirty="0"/>
              <a:t>-For the training, we use the </a:t>
            </a:r>
            <a:r>
              <a:rPr lang="en-US" dirty="0" err="1"/>
              <a:t>GeoMat</a:t>
            </a:r>
            <a:r>
              <a:rPr lang="en-US" dirty="0"/>
              <a:t> dataset includes terrain images with inserted 3D depth data, generated by Structure from Motion (</a:t>
            </a:r>
            <a:r>
              <a:rPr lang="en-US" dirty="0" err="1"/>
              <a:t>SfM</a:t>
            </a:r>
            <a:r>
              <a:rPr lang="en-US" dirty="0"/>
              <a:t>)</a:t>
            </a:r>
          </a:p>
          <a:p>
            <a:r>
              <a:rPr lang="en-US" dirty="0"/>
              <a:t>-The depth data are converted to 3D point clouds, </a:t>
            </a:r>
          </a:p>
          <a:p>
            <a:r>
              <a:rPr lang="en-US" dirty="0"/>
              <a:t>-least squares method calculates the roughness at each point by fitting a local plane </a:t>
            </a:r>
          </a:p>
          <a:p>
            <a:r>
              <a:rPr lang="en-US" dirty="0"/>
              <a:t>-the dataset 60% for training and 40% for evaluation</a:t>
            </a:r>
          </a:p>
        </p:txBody>
      </p:sp>
      <p:sp>
        <p:nvSpPr>
          <p:cNvPr id="4" name="Slide Number Placeholder 3"/>
          <p:cNvSpPr>
            <a:spLocks noGrp="1"/>
          </p:cNvSpPr>
          <p:nvPr>
            <p:ph type="sldNum" sz="quarter" idx="5"/>
          </p:nvPr>
        </p:nvSpPr>
        <p:spPr/>
        <p:txBody>
          <a:bodyPr/>
          <a:lstStyle/>
          <a:p>
            <a:fld id="{E92A0AC0-BD55-47A6-9677-2841FF9EE4AE}" type="slidenum">
              <a:rPr lang="en-US" smtClean="0"/>
              <a:t>9</a:t>
            </a:fld>
            <a:endParaRPr lang="en-US"/>
          </a:p>
        </p:txBody>
      </p:sp>
    </p:spTree>
    <p:extLst>
      <p:ext uri="{BB962C8B-B14F-4D97-AF65-F5344CB8AC3E}">
        <p14:creationId xmlns:p14="http://schemas.microsoft.com/office/powerpoint/2010/main" val="4039915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terrain segmentation:</a:t>
            </a:r>
          </a:p>
          <a:p>
            <a:r>
              <a:rPr lang="en-US" dirty="0"/>
              <a:t>-to evaluate terrain segmentation performance, metrics are used: average accuracy and mean Intersection over Union (</a:t>
            </a:r>
            <a:r>
              <a:rPr lang="en-US" dirty="0" err="1"/>
              <a:t>IoU</a:t>
            </a:r>
            <a:r>
              <a:rPr lang="en-US" dirty="0"/>
              <a:t>)</a:t>
            </a:r>
          </a:p>
          <a:p>
            <a:r>
              <a:rPr lang="en-US" dirty="0"/>
              <a:t>-on real-time three networks are compared: </a:t>
            </a:r>
            <a:r>
              <a:rPr lang="en-US" dirty="0" err="1"/>
              <a:t>ENet</a:t>
            </a:r>
            <a:r>
              <a:rPr lang="en-US" dirty="0"/>
              <a:t>, </a:t>
            </a:r>
            <a:r>
              <a:rPr lang="en-US" dirty="0" err="1"/>
              <a:t>SegNet</a:t>
            </a:r>
            <a:r>
              <a:rPr lang="en-US" dirty="0"/>
              <a:t>, and </a:t>
            </a:r>
            <a:r>
              <a:rPr lang="en-US" dirty="0" err="1"/>
              <a:t>ERFNet</a:t>
            </a:r>
            <a:endParaRPr lang="en-US" dirty="0"/>
          </a:p>
          <a:p>
            <a:endParaRPr lang="en-US" dirty="0"/>
          </a:p>
          <a:p>
            <a:r>
              <a:rPr lang="en-US" dirty="0"/>
              <a:t>Comp1</a:t>
            </a:r>
          </a:p>
          <a:p>
            <a:r>
              <a:rPr lang="en-US" b="1" i="1" dirty="0" err="1">
                <a:solidFill>
                  <a:srgbClr val="292929"/>
                </a:solidFill>
                <a:effectLst/>
                <a:latin typeface="charter"/>
              </a:rPr>
              <a:t>ENet</a:t>
            </a:r>
            <a:r>
              <a:rPr lang="en-US" b="1" i="1" dirty="0">
                <a:solidFill>
                  <a:srgbClr val="292929"/>
                </a:solidFill>
                <a:effectLst/>
                <a:latin typeface="charter"/>
              </a:rPr>
              <a:t>: A Deep Neural Network Architecture for Real-Time Semantic Segmentation</a:t>
            </a:r>
            <a:endParaRPr lang="en-US" dirty="0"/>
          </a:p>
          <a:p>
            <a:r>
              <a:rPr lang="en-US" b="0" i="0" dirty="0">
                <a:solidFill>
                  <a:srgbClr val="292929"/>
                </a:solidFill>
                <a:effectLst/>
                <a:latin typeface="charter"/>
              </a:rPr>
              <a:t>perform pixel-wise semantic segmentation in real-time. </a:t>
            </a:r>
            <a:r>
              <a:rPr lang="en-US" b="0" i="0" dirty="0" err="1">
                <a:solidFill>
                  <a:srgbClr val="292929"/>
                </a:solidFill>
                <a:effectLst/>
                <a:latin typeface="charter"/>
              </a:rPr>
              <a:t>ENet</a:t>
            </a:r>
            <a:r>
              <a:rPr lang="en-US" b="0" i="0" dirty="0">
                <a:solidFill>
                  <a:srgbClr val="292929"/>
                </a:solidFill>
                <a:effectLst/>
                <a:latin typeface="charter"/>
              </a:rPr>
              <a:t> is </a:t>
            </a:r>
            <a:r>
              <a:rPr lang="en-US" b="0" i="0" dirty="0" err="1">
                <a:solidFill>
                  <a:srgbClr val="292929"/>
                </a:solidFill>
                <a:effectLst/>
                <a:latin typeface="charter"/>
              </a:rPr>
              <a:t>upto</a:t>
            </a:r>
            <a:r>
              <a:rPr lang="en-US" b="0" i="0" dirty="0">
                <a:solidFill>
                  <a:srgbClr val="292929"/>
                </a:solidFill>
                <a:effectLst/>
                <a:latin typeface="charter"/>
              </a:rPr>
              <a:t> 18x faster, requires 75x less FLOPs, has 79x less parameters and provides similar or better accuracy to existing models.</a:t>
            </a:r>
            <a:endParaRPr lang="en-US" dirty="0"/>
          </a:p>
          <a:p>
            <a:endParaRPr lang="en-US" dirty="0"/>
          </a:p>
          <a:p>
            <a:r>
              <a:rPr lang="en-US" b="1" i="0" dirty="0" err="1">
                <a:solidFill>
                  <a:srgbClr val="292929"/>
                </a:solidFill>
                <a:effectLst/>
                <a:latin typeface="charter"/>
              </a:rPr>
              <a:t>ERFNet</a:t>
            </a:r>
            <a:r>
              <a:rPr lang="en-US" b="1" i="0" dirty="0">
                <a:solidFill>
                  <a:srgbClr val="292929"/>
                </a:solidFill>
                <a:effectLst/>
                <a:latin typeface="charter"/>
              </a:rPr>
              <a:t>: Efficient Residual Factorized </a:t>
            </a:r>
            <a:r>
              <a:rPr lang="en-US" b="1" i="0" dirty="0" err="1">
                <a:solidFill>
                  <a:srgbClr val="292929"/>
                </a:solidFill>
                <a:effectLst/>
                <a:latin typeface="charter"/>
              </a:rPr>
              <a:t>ConvNet</a:t>
            </a:r>
            <a:r>
              <a:rPr lang="en-US" b="1" i="0" dirty="0">
                <a:solidFill>
                  <a:srgbClr val="292929"/>
                </a:solidFill>
                <a:effectLst/>
                <a:latin typeface="charter"/>
              </a:rPr>
              <a:t> for Real-time Semantic Segmentation” (</a:t>
            </a:r>
            <a:r>
              <a:rPr lang="en-US" b="1" i="0" dirty="0" err="1">
                <a:solidFill>
                  <a:srgbClr val="292929"/>
                </a:solidFill>
                <a:effectLst/>
                <a:latin typeface="charter"/>
              </a:rPr>
              <a:t>ERFNet</a:t>
            </a:r>
            <a:r>
              <a:rPr lang="en-US" b="1" i="0" dirty="0">
                <a:solidFill>
                  <a:srgbClr val="292929"/>
                </a:solidFill>
                <a:effectLst/>
                <a:latin typeface="charter"/>
              </a:rPr>
              <a:t>)</a:t>
            </a:r>
          </a:p>
          <a:p>
            <a:r>
              <a:rPr lang="en-US" b="0" i="0" dirty="0">
                <a:solidFill>
                  <a:srgbClr val="292929"/>
                </a:solidFill>
                <a:effectLst/>
                <a:latin typeface="charter"/>
              </a:rPr>
              <a:t>uses residual connections and factorized convolutions, is proposed in order to remain efficient while retaining remarkable accuracy.</a:t>
            </a:r>
            <a:endParaRPr lang="en-US" b="1" i="0" dirty="0">
              <a:solidFill>
                <a:srgbClr val="292929"/>
              </a:solidFill>
              <a:effectLst/>
              <a:latin typeface="charter"/>
            </a:endParaRPr>
          </a:p>
          <a:p>
            <a:endParaRPr lang="en-US" b="1" i="0" dirty="0">
              <a:solidFill>
                <a:srgbClr val="292929"/>
              </a:solidFill>
              <a:effectLst/>
              <a:latin typeface="charter"/>
            </a:endParaRPr>
          </a:p>
          <a:p>
            <a:r>
              <a:rPr lang="en-US" b="1" i="0" dirty="0" err="1">
                <a:solidFill>
                  <a:srgbClr val="292929"/>
                </a:solidFill>
                <a:effectLst/>
                <a:latin typeface="charter"/>
              </a:rPr>
              <a:t>Segnet</a:t>
            </a:r>
            <a:endParaRPr lang="en-US" b="1" i="0" dirty="0">
              <a:solidFill>
                <a:srgbClr val="292929"/>
              </a:solidFill>
              <a:effectLst/>
              <a:latin typeface="charter"/>
            </a:endParaRPr>
          </a:p>
          <a:p>
            <a:pPr algn="l">
              <a:buFont typeface="Arial" panose="020B0604020202020204" pitchFamily="34" charset="0"/>
              <a:buChar char="•"/>
            </a:pPr>
            <a:r>
              <a:rPr lang="en-US" b="0" i="0" dirty="0" err="1">
                <a:solidFill>
                  <a:srgbClr val="292929"/>
                </a:solidFill>
                <a:effectLst/>
                <a:latin typeface="charter"/>
              </a:rPr>
              <a:t>upsample</a:t>
            </a:r>
            <a:r>
              <a:rPr lang="en-US" b="0" i="0" dirty="0">
                <a:solidFill>
                  <a:srgbClr val="292929"/>
                </a:solidFill>
                <a:effectLst/>
                <a:latin typeface="charter"/>
              </a:rPr>
              <a:t> encoder output which involves storing the max-pooling indices used in pooling layer. This gives reasonably good performance and is space efficient</a:t>
            </a:r>
          </a:p>
          <a:p>
            <a:pPr algn="l">
              <a:buFont typeface="Arial" panose="020B0604020202020204" pitchFamily="34" charset="0"/>
              <a:buChar char="•"/>
            </a:pPr>
            <a:r>
              <a:rPr lang="en-US" b="0" i="0" dirty="0">
                <a:solidFill>
                  <a:srgbClr val="292929"/>
                </a:solidFill>
                <a:effectLst/>
                <a:latin typeface="charter"/>
              </a:rPr>
              <a:t>VGG16 with only forward connections and non trainable layers is used as ÷encoder. This leads to very less parameters.</a:t>
            </a:r>
          </a:p>
          <a:p>
            <a:pPr algn="l">
              <a:buFont typeface="Arial" panose="020B0604020202020204" pitchFamily="34" charset="0"/>
              <a:buChar char="•"/>
            </a:pPr>
            <a:r>
              <a:rPr lang="en-US" b="0" i="0" dirty="0">
                <a:solidFill>
                  <a:srgbClr val="292929"/>
                </a:solidFill>
                <a:effectLst/>
                <a:latin typeface="charter"/>
              </a:rPr>
              <a:t>Improved boundary delineation</a:t>
            </a:r>
          </a:p>
          <a:p>
            <a:pPr algn="l">
              <a:buFont typeface="Arial" panose="020B0604020202020204" pitchFamily="34" charset="0"/>
              <a:buChar char="•"/>
            </a:pPr>
            <a:r>
              <a:rPr lang="en-US" b="0" i="0" dirty="0">
                <a:solidFill>
                  <a:srgbClr val="292929"/>
                </a:solidFill>
                <a:effectLst/>
                <a:latin typeface="charter"/>
              </a:rPr>
              <a:t>Less number of parameters</a:t>
            </a:r>
          </a:p>
          <a:p>
            <a:endParaRPr lang="en-US" b="1" i="0" dirty="0">
              <a:solidFill>
                <a:srgbClr val="292929"/>
              </a:solidFill>
              <a:effectLst/>
              <a:latin typeface="charter"/>
            </a:endParaRPr>
          </a:p>
          <a:p>
            <a:endParaRPr lang="en-US" dirty="0"/>
          </a:p>
          <a:p>
            <a:endParaRPr lang="en-US" dirty="0"/>
          </a:p>
        </p:txBody>
      </p:sp>
      <p:sp>
        <p:nvSpPr>
          <p:cNvPr id="4" name="Slide Number Placeholder 3"/>
          <p:cNvSpPr>
            <a:spLocks noGrp="1"/>
          </p:cNvSpPr>
          <p:nvPr>
            <p:ph type="sldNum" sz="quarter" idx="5"/>
          </p:nvPr>
        </p:nvSpPr>
        <p:spPr/>
        <p:txBody>
          <a:bodyPr/>
          <a:lstStyle/>
          <a:p>
            <a:fld id="{E92A0AC0-BD55-47A6-9677-2841FF9EE4AE}" type="slidenum">
              <a:rPr lang="en-US" smtClean="0"/>
              <a:t>10</a:t>
            </a:fld>
            <a:endParaRPr lang="en-US"/>
          </a:p>
        </p:txBody>
      </p:sp>
    </p:spTree>
    <p:extLst>
      <p:ext uri="{BB962C8B-B14F-4D97-AF65-F5344CB8AC3E}">
        <p14:creationId xmlns:p14="http://schemas.microsoft.com/office/powerpoint/2010/main" val="218622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found that predictions improve when we freeze the first layer of the convolution in the model</a:t>
            </a:r>
          </a:p>
          <a:p>
            <a:r>
              <a:rPr lang="en-US" dirty="0"/>
              <a:t>-Fig. 2 shows terrain segmentation example results on the validation images</a:t>
            </a:r>
          </a:p>
          <a:p>
            <a:endParaRPr lang="en-US" dirty="0"/>
          </a:p>
        </p:txBody>
      </p:sp>
      <p:sp>
        <p:nvSpPr>
          <p:cNvPr id="4" name="Slide Number Placeholder 3"/>
          <p:cNvSpPr>
            <a:spLocks noGrp="1"/>
          </p:cNvSpPr>
          <p:nvPr>
            <p:ph type="sldNum" sz="quarter" idx="5"/>
          </p:nvPr>
        </p:nvSpPr>
        <p:spPr/>
        <p:txBody>
          <a:bodyPr/>
          <a:lstStyle/>
          <a:p>
            <a:fld id="{E92A0AC0-BD55-47A6-9677-2841FF9EE4AE}" type="slidenum">
              <a:rPr lang="en-US" smtClean="0"/>
              <a:t>11</a:t>
            </a:fld>
            <a:endParaRPr lang="en-US"/>
          </a:p>
        </p:txBody>
      </p:sp>
    </p:spTree>
    <p:extLst>
      <p:ext uri="{BB962C8B-B14F-4D97-AF65-F5344CB8AC3E}">
        <p14:creationId xmlns:p14="http://schemas.microsoft.com/office/powerpoint/2010/main" val="318259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augmentation aids with biases and ambiguous labelling in the dataset</a:t>
            </a:r>
          </a:p>
          <a:p>
            <a:r>
              <a:rPr lang="en-US" dirty="0"/>
              <a:t>-Fig. 3 shows random variations in contrast and brightness moderate labeling ambiguity, and thus make the model more general and accurate</a:t>
            </a:r>
          </a:p>
          <a:p>
            <a:endParaRPr lang="en-US" dirty="0"/>
          </a:p>
        </p:txBody>
      </p:sp>
      <p:sp>
        <p:nvSpPr>
          <p:cNvPr id="4" name="Slide Number Placeholder 3"/>
          <p:cNvSpPr>
            <a:spLocks noGrp="1"/>
          </p:cNvSpPr>
          <p:nvPr>
            <p:ph type="sldNum" sz="quarter" idx="5"/>
          </p:nvPr>
        </p:nvSpPr>
        <p:spPr/>
        <p:txBody>
          <a:bodyPr/>
          <a:lstStyle/>
          <a:p>
            <a:fld id="{E92A0AC0-BD55-47A6-9677-2841FF9EE4AE}" type="slidenum">
              <a:rPr lang="en-US" smtClean="0"/>
              <a:t>12</a:t>
            </a:fld>
            <a:endParaRPr lang="en-US"/>
          </a:p>
        </p:txBody>
      </p:sp>
    </p:spTree>
    <p:extLst>
      <p:ext uri="{BB962C8B-B14F-4D97-AF65-F5344CB8AC3E}">
        <p14:creationId xmlns:p14="http://schemas.microsoft.com/office/powerpoint/2010/main" val="1568302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terrain roughness:</a:t>
            </a:r>
          </a:p>
          <a:p>
            <a:r>
              <a:rPr lang="en-US" dirty="0"/>
              <a:t>-to evaluate pixel-wise roughness regression, metrics are used: the Root Mean Square Error (RMSE) and Root Mean Square Log Error (RMSLE)</a:t>
            </a:r>
          </a:p>
          <a:p>
            <a:r>
              <a:rPr lang="en-US" dirty="0"/>
              <a:t>-Table I includes loss functions (Euclidean and </a:t>
            </a:r>
            <a:r>
              <a:rPr lang="en-US" dirty="0" err="1"/>
              <a:t>berHu</a:t>
            </a:r>
            <a:r>
              <a:rPr lang="en-US" dirty="0"/>
              <a:t>)</a:t>
            </a:r>
          </a:p>
          <a:p>
            <a:r>
              <a:rPr lang="en-US" dirty="0"/>
              <a:t>table1</a:t>
            </a:r>
          </a:p>
          <a:p>
            <a:r>
              <a:rPr lang="en-US" dirty="0"/>
              <a:t>on validation dataset</a:t>
            </a:r>
          </a:p>
          <a:p>
            <a:r>
              <a:rPr lang="en-US" dirty="0"/>
              <a:t>-the two loss functions have similar estimation errors, </a:t>
            </a:r>
            <a:r>
              <a:rPr lang="en-US" dirty="0" err="1"/>
              <a:t>berHu</a:t>
            </a:r>
            <a:r>
              <a:rPr lang="en-US" dirty="0"/>
              <a:t> produces better results </a:t>
            </a:r>
          </a:p>
          <a:p>
            <a:endParaRPr lang="en-US" dirty="0"/>
          </a:p>
        </p:txBody>
      </p:sp>
      <p:sp>
        <p:nvSpPr>
          <p:cNvPr id="4" name="Slide Number Placeholder 3"/>
          <p:cNvSpPr>
            <a:spLocks noGrp="1"/>
          </p:cNvSpPr>
          <p:nvPr>
            <p:ph type="sldNum" sz="quarter" idx="5"/>
          </p:nvPr>
        </p:nvSpPr>
        <p:spPr/>
        <p:txBody>
          <a:bodyPr/>
          <a:lstStyle/>
          <a:p>
            <a:fld id="{E92A0AC0-BD55-47A6-9677-2841FF9EE4AE}" type="slidenum">
              <a:rPr lang="en-US" smtClean="0"/>
              <a:t>13</a:t>
            </a:fld>
            <a:endParaRPr lang="en-US"/>
          </a:p>
        </p:txBody>
      </p:sp>
    </p:spTree>
    <p:extLst>
      <p:ext uri="{BB962C8B-B14F-4D97-AF65-F5344CB8AC3E}">
        <p14:creationId xmlns:p14="http://schemas.microsoft.com/office/powerpoint/2010/main" val="205144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4 shows that the quality of the roughness estimation is good, despite the variations due to ground-truth depth data noise from the </a:t>
            </a:r>
            <a:r>
              <a:rPr lang="en-US" dirty="0" err="1"/>
              <a:t>SfM</a:t>
            </a:r>
            <a:endParaRPr lang="en-US" dirty="0"/>
          </a:p>
          <a:p>
            <a:r>
              <a:rPr lang="en-US" dirty="0"/>
              <a:t>-The flat surfaces have low roughness, boundaries have high roughness</a:t>
            </a:r>
          </a:p>
          <a:p>
            <a:r>
              <a:rPr lang="en-US" dirty="0"/>
              <a:t>-during regression the estimated roughness magnitude values were downscaled compared to the ground-truth, this is possibly due to biases towards almost flat surfaces that dominate m</a:t>
            </a:r>
          </a:p>
          <a:p>
            <a:endParaRPr lang="en-US" dirty="0"/>
          </a:p>
          <a:p>
            <a:r>
              <a:rPr lang="en-US" dirty="0"/>
              <a:t>-Fig. 5 shows These biases are less when the model is trained with appearance-based features compared to freshly trained </a:t>
            </a:r>
            <a:r>
              <a:rPr lang="en-US" dirty="0" err="1"/>
              <a:t>modelsost</a:t>
            </a:r>
            <a:r>
              <a:rPr lang="en-US" dirty="0"/>
              <a:t> of the dataset. This is not a problem since human vision system acts similarly</a:t>
            </a:r>
          </a:p>
        </p:txBody>
      </p:sp>
      <p:sp>
        <p:nvSpPr>
          <p:cNvPr id="4" name="Slide Number Placeholder 3"/>
          <p:cNvSpPr>
            <a:spLocks noGrp="1"/>
          </p:cNvSpPr>
          <p:nvPr>
            <p:ph type="sldNum" sz="quarter" idx="5"/>
          </p:nvPr>
        </p:nvSpPr>
        <p:spPr/>
        <p:txBody>
          <a:bodyPr/>
          <a:lstStyle/>
          <a:p>
            <a:fld id="{E92A0AC0-BD55-47A6-9677-2841FF9EE4AE}" type="slidenum">
              <a:rPr lang="en-US" smtClean="0"/>
              <a:t>14</a:t>
            </a:fld>
            <a:endParaRPr lang="en-US"/>
          </a:p>
        </p:txBody>
      </p:sp>
    </p:spTree>
    <p:extLst>
      <p:ext uri="{BB962C8B-B14F-4D97-AF65-F5344CB8AC3E}">
        <p14:creationId xmlns:p14="http://schemas.microsoft.com/office/powerpoint/2010/main" val="251228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applications on robot CENTAURO for terrain segmentation and roughness estimation </a:t>
            </a:r>
          </a:p>
          <a:p>
            <a:r>
              <a:rPr lang="en-US" dirty="0"/>
              <a:t>-1st: when robot moving towards the terrain, it detects rough surfaces and changes its center of mass status</a:t>
            </a:r>
          </a:p>
          <a:p>
            <a:r>
              <a:rPr lang="en-US" dirty="0"/>
              <a:t>-2nd: the robot moving towards the </a:t>
            </a:r>
            <a:r>
              <a:rPr lang="en-US" dirty="0" err="1"/>
              <a:t>rougness</a:t>
            </a:r>
            <a:r>
              <a:rPr lang="en-US" dirty="0"/>
              <a:t> terrain, it uses real-time algorithm for changeable path planning </a:t>
            </a:r>
          </a:p>
        </p:txBody>
      </p:sp>
      <p:sp>
        <p:nvSpPr>
          <p:cNvPr id="4" name="Slide Number Placeholder 3"/>
          <p:cNvSpPr>
            <a:spLocks noGrp="1"/>
          </p:cNvSpPr>
          <p:nvPr>
            <p:ph type="sldNum" sz="quarter" idx="5"/>
          </p:nvPr>
        </p:nvSpPr>
        <p:spPr/>
        <p:txBody>
          <a:bodyPr/>
          <a:lstStyle/>
          <a:p>
            <a:fld id="{E92A0AC0-BD55-47A6-9677-2841FF9EE4AE}" type="slidenum">
              <a:rPr lang="en-US" smtClean="0"/>
              <a:t>15</a:t>
            </a:fld>
            <a:endParaRPr lang="en-US"/>
          </a:p>
        </p:txBody>
      </p:sp>
    </p:spTree>
    <p:extLst>
      <p:ext uri="{BB962C8B-B14F-4D97-AF65-F5344CB8AC3E}">
        <p14:creationId xmlns:p14="http://schemas.microsoft.com/office/powerpoint/2010/main" val="2577219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9AC481-3183-42C2-BF99-D2F56ECC948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1584857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AC481-3183-42C2-BF99-D2F56ECC948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392876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AC481-3183-42C2-BF99-D2F56ECC948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2684389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AC481-3183-42C2-BF99-D2F56ECC948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61DF1A-8023-4183-9DF2-534B3D90B9F6}"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64703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AC481-3183-42C2-BF99-D2F56ECC948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4166298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9AC481-3183-42C2-BF99-D2F56ECC948A}" type="datetimeFigureOut">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2693558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9AC481-3183-42C2-BF99-D2F56ECC948A}" type="datetimeFigureOut">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3838629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9AC481-3183-42C2-BF99-D2F56ECC948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24767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9AC481-3183-42C2-BF99-D2F56ECC948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976532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9AC481-3183-42C2-BF99-D2F56ECC948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1998503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9AC481-3183-42C2-BF99-D2F56ECC948A}" type="datetimeFigureOut">
              <a:rPr lang="en-US" smtClean="0"/>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2027312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9AC481-3183-42C2-BF99-D2F56ECC948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344301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9AC481-3183-42C2-BF99-D2F56ECC948A}" type="datetimeFigureOut">
              <a:rPr lang="en-US" smtClean="0"/>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2829449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9AC481-3183-42C2-BF99-D2F56ECC948A}" type="datetimeFigureOut">
              <a:rPr lang="en-US" smtClean="0"/>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251129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9AC481-3183-42C2-BF99-D2F56ECC948A}" type="datetimeFigureOut">
              <a:rPr lang="en-US" smtClean="0"/>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188670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AC481-3183-42C2-BF99-D2F56ECC948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255878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9AC481-3183-42C2-BF99-D2F56ECC948A}" type="datetimeFigureOut">
              <a:rPr lang="en-US" smtClean="0"/>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61DF1A-8023-4183-9DF2-534B3D90B9F6}" type="slidenum">
              <a:rPr lang="en-US" smtClean="0"/>
              <a:t>‹#›</a:t>
            </a:fld>
            <a:endParaRPr lang="en-US"/>
          </a:p>
        </p:txBody>
      </p:sp>
    </p:spTree>
    <p:extLst>
      <p:ext uri="{BB962C8B-B14F-4D97-AF65-F5344CB8AC3E}">
        <p14:creationId xmlns:p14="http://schemas.microsoft.com/office/powerpoint/2010/main" val="2320205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69AC481-3183-42C2-BF99-D2F56ECC948A}" type="datetimeFigureOut">
              <a:rPr lang="en-US" smtClean="0"/>
              <a:t>1/19/2021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061DF1A-8023-4183-9DF2-534B3D90B9F6}" type="slidenum">
              <a:rPr lang="en-US" smtClean="0"/>
              <a:t>‹#›</a:t>
            </a:fld>
            <a:endParaRPr lang="en-US"/>
          </a:p>
        </p:txBody>
      </p:sp>
    </p:spTree>
    <p:extLst>
      <p:ext uri="{BB962C8B-B14F-4D97-AF65-F5344CB8AC3E}">
        <p14:creationId xmlns:p14="http://schemas.microsoft.com/office/powerpoint/2010/main" val="31130447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youtu.be/QSdB3DBuiu4"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outdoor, automaton&#10;&#10;Description automatically generated">
            <a:extLst>
              <a:ext uri="{FF2B5EF4-FFF2-40B4-BE49-F238E27FC236}">
                <a16:creationId xmlns:a16="http://schemas.microsoft.com/office/drawing/2014/main" id="{6B136678-CE0B-495C-A87D-CD356567D368}"/>
              </a:ext>
            </a:extLst>
          </p:cNvPr>
          <p:cNvPicPr>
            <a:picLocks noChangeAspect="1"/>
          </p:cNvPicPr>
          <p:nvPr/>
        </p:nvPicPr>
        <p:blipFill rotWithShape="1">
          <a:blip r:embed="rId3">
            <a:extLst>
              <a:ext uri="{28A0092B-C50C-407E-A947-70E740481C1C}">
                <a14:useLocalDpi xmlns:a14="http://schemas.microsoft.com/office/drawing/2010/main" val="0"/>
              </a:ext>
            </a:extLst>
          </a:blip>
          <a:srcRect t="13525" r="-1" b="-1"/>
          <a:stretch/>
        </p:blipFill>
        <p:spPr>
          <a:xfrm>
            <a:off x="20" y="2030"/>
            <a:ext cx="12191980" cy="6855970"/>
          </a:xfrm>
          <a:prstGeom prst="rect">
            <a:avLst/>
          </a:prstGeom>
        </p:spPr>
      </p:pic>
      <p:sp>
        <p:nvSpPr>
          <p:cNvPr id="11" name="Rectangle 10">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5CE07-F4CE-4E5F-B6B5-2653FDA58A9E}"/>
              </a:ext>
            </a:extLst>
          </p:cNvPr>
          <p:cNvSpPr>
            <a:spLocks noGrp="1"/>
          </p:cNvSpPr>
          <p:nvPr>
            <p:ph type="ctrTitle"/>
          </p:nvPr>
        </p:nvSpPr>
        <p:spPr>
          <a:xfrm>
            <a:off x="1595269" y="279083"/>
            <a:ext cx="9001462" cy="2387600"/>
          </a:xfrm>
        </p:spPr>
        <p:txBody>
          <a:bodyPr vert="horz" lIns="91440" tIns="45720" rIns="91440" bIns="45720" rtlCol="0" anchor="b">
            <a:normAutofit/>
          </a:bodyPr>
          <a:lstStyle/>
          <a:p>
            <a:r>
              <a:rPr lang="en-US" dirty="0" err="1"/>
              <a:t>HumAnoid</a:t>
            </a:r>
            <a:r>
              <a:rPr lang="en-US" dirty="0"/>
              <a:t> robots' seminar</a:t>
            </a:r>
          </a:p>
        </p:txBody>
      </p:sp>
      <p:sp>
        <p:nvSpPr>
          <p:cNvPr id="3" name="Subtitle 2">
            <a:extLst>
              <a:ext uri="{FF2B5EF4-FFF2-40B4-BE49-F238E27FC236}">
                <a16:creationId xmlns:a16="http://schemas.microsoft.com/office/drawing/2014/main" id="{21F5FBA7-2460-48C1-9EE3-BC592AE1FA28}"/>
              </a:ext>
            </a:extLst>
          </p:cNvPr>
          <p:cNvSpPr>
            <a:spLocks noGrp="1"/>
          </p:cNvSpPr>
          <p:nvPr>
            <p:ph type="subTitle" idx="1"/>
          </p:nvPr>
        </p:nvSpPr>
        <p:spPr>
          <a:xfrm>
            <a:off x="1787491" y="5334952"/>
            <a:ext cx="9001462" cy="1243965"/>
          </a:xfrm>
        </p:spPr>
        <p:txBody>
          <a:bodyPr vert="horz" lIns="91440" tIns="45720" rIns="91440" bIns="45720" rtlCol="0">
            <a:normAutofit/>
          </a:bodyPr>
          <a:lstStyle/>
          <a:p>
            <a:r>
              <a:rPr lang="en-US" dirty="0"/>
              <a:t>Cüneyt Erem</a:t>
            </a:r>
          </a:p>
          <a:p>
            <a:r>
              <a:rPr lang="en-US" dirty="0"/>
              <a:t>Supervisor:  Prof. Dr. Maren </a:t>
            </a:r>
            <a:r>
              <a:rPr lang="en-US" dirty="0" err="1"/>
              <a:t>Bennewitz</a:t>
            </a:r>
            <a:endParaRPr lang="en-US" dirty="0"/>
          </a:p>
        </p:txBody>
      </p:sp>
      <p:sp>
        <p:nvSpPr>
          <p:cNvPr id="4" name="Subtitle 2">
            <a:extLst>
              <a:ext uri="{FF2B5EF4-FFF2-40B4-BE49-F238E27FC236}">
                <a16:creationId xmlns:a16="http://schemas.microsoft.com/office/drawing/2014/main" id="{6BF7F5BA-83CA-41FE-AB17-8F5595731A91}"/>
              </a:ext>
            </a:extLst>
          </p:cNvPr>
          <p:cNvSpPr txBox="1">
            <a:spLocks/>
          </p:cNvSpPr>
          <p:nvPr/>
        </p:nvSpPr>
        <p:spPr>
          <a:xfrm>
            <a:off x="1355994" y="2760346"/>
            <a:ext cx="9864455" cy="1655762"/>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de-DE" sz="3200" dirty="0"/>
              <a:t>Terrain Segmentation and </a:t>
            </a:r>
            <a:r>
              <a:rPr lang="de-DE" sz="3200" dirty="0" err="1"/>
              <a:t>Roughness</a:t>
            </a:r>
            <a:r>
              <a:rPr lang="de-DE" sz="3200" dirty="0"/>
              <a:t> </a:t>
            </a:r>
            <a:r>
              <a:rPr lang="de-DE" sz="3200" dirty="0" err="1"/>
              <a:t>Estimation</a:t>
            </a:r>
            <a:r>
              <a:rPr lang="de-DE" sz="3200" dirty="0"/>
              <a:t> </a:t>
            </a:r>
            <a:r>
              <a:rPr lang="de-DE" sz="3200" dirty="0" err="1"/>
              <a:t>using</a:t>
            </a:r>
            <a:r>
              <a:rPr lang="de-DE" sz="3200" dirty="0"/>
              <a:t> RGB Data: Path </a:t>
            </a:r>
            <a:r>
              <a:rPr lang="de-DE" sz="3200" dirty="0" err="1"/>
              <a:t>Planning</a:t>
            </a:r>
            <a:r>
              <a:rPr lang="de-DE" sz="3200" dirty="0"/>
              <a:t> </a:t>
            </a:r>
            <a:r>
              <a:rPr lang="de-DE" sz="3200" dirty="0" err="1"/>
              <a:t>Application</a:t>
            </a:r>
            <a:r>
              <a:rPr lang="de-DE" sz="3200" dirty="0"/>
              <a:t> on </a:t>
            </a:r>
            <a:r>
              <a:rPr lang="de-DE" sz="3200" dirty="0" err="1"/>
              <a:t>the</a:t>
            </a:r>
            <a:r>
              <a:rPr lang="de-DE" sz="3200" dirty="0"/>
              <a:t> CENTAURO Robot</a:t>
            </a:r>
            <a:endParaRPr lang="en-US" sz="3200" dirty="0"/>
          </a:p>
        </p:txBody>
      </p:sp>
    </p:spTree>
    <p:extLst>
      <p:ext uri="{BB962C8B-B14F-4D97-AF65-F5344CB8AC3E}">
        <p14:creationId xmlns:p14="http://schemas.microsoft.com/office/powerpoint/2010/main" val="3409586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C0929-4B9F-4FBD-A1AF-EE681B2DC245}"/>
              </a:ext>
            </a:extLst>
          </p:cNvPr>
          <p:cNvSpPr>
            <a:spLocks noGrp="1"/>
          </p:cNvSpPr>
          <p:nvPr>
            <p:ph type="title"/>
          </p:nvPr>
        </p:nvSpPr>
        <p:spPr>
          <a:xfrm>
            <a:off x="913794" y="217471"/>
            <a:ext cx="10353761" cy="849330"/>
          </a:xfrm>
        </p:spPr>
        <p:txBody>
          <a:bodyPr/>
          <a:lstStyle/>
          <a:p>
            <a:r>
              <a:rPr lang="de-DE" dirty="0"/>
              <a:t>T</a:t>
            </a:r>
            <a:r>
              <a:rPr lang="en-US" dirty="0" err="1"/>
              <a:t>est</a:t>
            </a:r>
            <a:endParaRPr lang="en-US" dirty="0"/>
          </a:p>
        </p:txBody>
      </p:sp>
      <p:sp>
        <p:nvSpPr>
          <p:cNvPr id="3" name="Content Placeholder 2">
            <a:extLst>
              <a:ext uri="{FF2B5EF4-FFF2-40B4-BE49-F238E27FC236}">
                <a16:creationId xmlns:a16="http://schemas.microsoft.com/office/drawing/2014/main" id="{71D364BE-4E06-46A8-8924-B24E2339950B}"/>
              </a:ext>
            </a:extLst>
          </p:cNvPr>
          <p:cNvSpPr>
            <a:spLocks noGrp="1"/>
          </p:cNvSpPr>
          <p:nvPr>
            <p:ph idx="1"/>
          </p:nvPr>
        </p:nvSpPr>
        <p:spPr>
          <a:xfrm>
            <a:off x="913795" y="904126"/>
            <a:ext cx="10353762" cy="4887073"/>
          </a:xfrm>
        </p:spPr>
        <p:txBody>
          <a:bodyPr/>
          <a:lstStyle/>
          <a:p>
            <a:pPr marL="0" indent="0">
              <a:buNone/>
            </a:pPr>
            <a:r>
              <a:rPr lang="en-US" sz="3000" dirty="0"/>
              <a:t>Test result:</a:t>
            </a:r>
          </a:p>
          <a:p>
            <a:pPr marL="0" indent="0">
              <a:buNone/>
            </a:pPr>
            <a:r>
              <a:rPr lang="en-US" dirty="0"/>
              <a:t>Terrain segmentation:</a:t>
            </a:r>
          </a:p>
          <a:p>
            <a:r>
              <a:rPr lang="en-US" dirty="0"/>
              <a:t>Evaluate terrain segmentation performance,</a:t>
            </a:r>
          </a:p>
          <a:p>
            <a:pPr marL="0" indent="0">
              <a:buNone/>
            </a:pPr>
            <a:r>
              <a:rPr lang="en-US" dirty="0"/>
              <a:t>metrics are used: average accuracy and mean Intersection over Union (</a:t>
            </a:r>
            <a:r>
              <a:rPr lang="en-US" dirty="0" err="1"/>
              <a:t>IoU</a:t>
            </a:r>
            <a:r>
              <a:rPr lang="en-US" dirty="0"/>
              <a:t>)</a:t>
            </a:r>
          </a:p>
          <a:p>
            <a:r>
              <a:rPr lang="en-US" dirty="0"/>
              <a:t>On real-time three networks are compared: </a:t>
            </a:r>
            <a:r>
              <a:rPr lang="en-US" dirty="0" err="1"/>
              <a:t>ENet</a:t>
            </a:r>
            <a:r>
              <a:rPr lang="en-US" dirty="0"/>
              <a:t>, </a:t>
            </a:r>
            <a:r>
              <a:rPr lang="en-US" dirty="0" err="1"/>
              <a:t>SegNet</a:t>
            </a:r>
            <a:r>
              <a:rPr lang="en-US" dirty="0"/>
              <a:t>, and </a:t>
            </a:r>
            <a:r>
              <a:rPr lang="en-US" dirty="0" err="1"/>
              <a:t>ERFNet</a:t>
            </a:r>
            <a:endParaRPr lang="en-US" dirty="0"/>
          </a:p>
        </p:txBody>
      </p:sp>
      <p:pic>
        <p:nvPicPr>
          <p:cNvPr id="5" name="Picture 4" descr="Table&#10;&#10;Description automatically generated">
            <a:extLst>
              <a:ext uri="{FF2B5EF4-FFF2-40B4-BE49-F238E27FC236}">
                <a16:creationId xmlns:a16="http://schemas.microsoft.com/office/drawing/2014/main" id="{85DF03E3-3F44-4FD1-A910-0A3D830FC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674" y="3674601"/>
            <a:ext cx="7265530" cy="2965928"/>
          </a:xfrm>
          <a:prstGeom prst="rect">
            <a:avLst/>
          </a:prstGeom>
        </p:spPr>
      </p:pic>
    </p:spTree>
    <p:extLst>
      <p:ext uri="{BB962C8B-B14F-4D97-AF65-F5344CB8AC3E}">
        <p14:creationId xmlns:p14="http://schemas.microsoft.com/office/powerpoint/2010/main" val="3051748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ED9C0-555B-4320-B334-AD9E08D5C992}"/>
              </a:ext>
            </a:extLst>
          </p:cNvPr>
          <p:cNvSpPr>
            <a:spLocks noGrp="1"/>
          </p:cNvSpPr>
          <p:nvPr>
            <p:ph type="title"/>
          </p:nvPr>
        </p:nvSpPr>
        <p:spPr>
          <a:xfrm>
            <a:off x="913795" y="361173"/>
            <a:ext cx="10353761" cy="1096046"/>
          </a:xfrm>
        </p:spPr>
        <p:txBody>
          <a:bodyPr/>
          <a:lstStyle/>
          <a:p>
            <a:r>
              <a:rPr lang="de-DE" dirty="0"/>
              <a:t>T</a:t>
            </a:r>
            <a:r>
              <a:rPr lang="en-US" dirty="0" err="1"/>
              <a:t>est</a:t>
            </a:r>
            <a:endParaRPr lang="en-US" dirty="0"/>
          </a:p>
        </p:txBody>
      </p:sp>
      <p:sp>
        <p:nvSpPr>
          <p:cNvPr id="3" name="Content Placeholder 2">
            <a:extLst>
              <a:ext uri="{FF2B5EF4-FFF2-40B4-BE49-F238E27FC236}">
                <a16:creationId xmlns:a16="http://schemas.microsoft.com/office/drawing/2014/main" id="{1B88231F-26CA-4524-9828-1105E78430E0}"/>
              </a:ext>
            </a:extLst>
          </p:cNvPr>
          <p:cNvSpPr>
            <a:spLocks noGrp="1"/>
          </p:cNvSpPr>
          <p:nvPr>
            <p:ph idx="1"/>
          </p:nvPr>
        </p:nvSpPr>
        <p:spPr>
          <a:xfrm>
            <a:off x="831601" y="1345915"/>
            <a:ext cx="10353762" cy="3941852"/>
          </a:xfrm>
        </p:spPr>
        <p:txBody>
          <a:bodyPr/>
          <a:lstStyle/>
          <a:p>
            <a:r>
              <a:rPr lang="en-US" dirty="0"/>
              <a:t>freeze the first layer -&gt; improve prediction performance</a:t>
            </a:r>
          </a:p>
          <a:p>
            <a:r>
              <a:rPr lang="en-US" dirty="0"/>
              <a:t>Terrain segmentation on validation images</a:t>
            </a:r>
          </a:p>
        </p:txBody>
      </p:sp>
      <p:pic>
        <p:nvPicPr>
          <p:cNvPr id="5" name="Picture 4" descr="Graphical user interface&#10;&#10;Description automatically generated">
            <a:extLst>
              <a:ext uri="{FF2B5EF4-FFF2-40B4-BE49-F238E27FC236}">
                <a16:creationId xmlns:a16="http://schemas.microsoft.com/office/drawing/2014/main" id="{7B585C60-2C9F-4B55-B939-8752D6394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601" y="2441961"/>
            <a:ext cx="6609222" cy="4100742"/>
          </a:xfrm>
          <a:prstGeom prst="rect">
            <a:avLst/>
          </a:prstGeom>
        </p:spPr>
      </p:pic>
    </p:spTree>
    <p:extLst>
      <p:ext uri="{BB962C8B-B14F-4D97-AF65-F5344CB8AC3E}">
        <p14:creationId xmlns:p14="http://schemas.microsoft.com/office/powerpoint/2010/main" val="216005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FA3D-6864-4F7C-9583-B8C478B9EA77}"/>
              </a:ext>
            </a:extLst>
          </p:cNvPr>
          <p:cNvSpPr>
            <a:spLocks noGrp="1"/>
          </p:cNvSpPr>
          <p:nvPr>
            <p:ph type="title"/>
          </p:nvPr>
        </p:nvSpPr>
        <p:spPr>
          <a:xfrm>
            <a:off x="913795" y="339241"/>
            <a:ext cx="10353761" cy="1326321"/>
          </a:xfrm>
        </p:spPr>
        <p:txBody>
          <a:bodyPr/>
          <a:lstStyle/>
          <a:p>
            <a:r>
              <a:rPr lang="de-DE" dirty="0"/>
              <a:t>T</a:t>
            </a:r>
            <a:r>
              <a:rPr lang="en-US" dirty="0" err="1"/>
              <a:t>est</a:t>
            </a:r>
            <a:endParaRPr lang="en-US" dirty="0"/>
          </a:p>
        </p:txBody>
      </p:sp>
      <p:sp>
        <p:nvSpPr>
          <p:cNvPr id="3" name="Content Placeholder 2">
            <a:extLst>
              <a:ext uri="{FF2B5EF4-FFF2-40B4-BE49-F238E27FC236}">
                <a16:creationId xmlns:a16="http://schemas.microsoft.com/office/drawing/2014/main" id="{F3E18919-28F6-4942-BDDE-B7519328BCA4}"/>
              </a:ext>
            </a:extLst>
          </p:cNvPr>
          <p:cNvSpPr>
            <a:spLocks noGrp="1"/>
          </p:cNvSpPr>
          <p:nvPr>
            <p:ph idx="1"/>
          </p:nvPr>
        </p:nvSpPr>
        <p:spPr>
          <a:xfrm>
            <a:off x="913795" y="1530849"/>
            <a:ext cx="10353762" cy="5095982"/>
          </a:xfrm>
        </p:spPr>
        <p:txBody>
          <a:bodyPr>
            <a:normAutofit/>
          </a:bodyPr>
          <a:lstStyle/>
          <a:p>
            <a:r>
              <a:rPr lang="en-US" dirty="0"/>
              <a:t>Data augmentation: handle biases and ambiguous labelling</a:t>
            </a:r>
          </a:p>
          <a:p>
            <a:endParaRPr lang="en-US" dirty="0"/>
          </a:p>
          <a:p>
            <a:endParaRPr lang="en-US" dirty="0"/>
          </a:p>
          <a:p>
            <a:endParaRPr lang="en-US" dirty="0"/>
          </a:p>
          <a:p>
            <a:endParaRPr lang="en-US" dirty="0"/>
          </a:p>
          <a:p>
            <a:endParaRPr lang="en-US" dirty="0"/>
          </a:p>
          <a:p>
            <a:endParaRPr lang="en-US" dirty="0"/>
          </a:p>
          <a:p>
            <a:endParaRPr lang="en-US" dirty="0"/>
          </a:p>
          <a:p>
            <a:r>
              <a:rPr lang="en-US" dirty="0"/>
              <a:t>contrast and brightness moderate -&gt; makes model more general and accurate</a:t>
            </a:r>
          </a:p>
        </p:txBody>
      </p:sp>
      <p:pic>
        <p:nvPicPr>
          <p:cNvPr id="5" name="Picture 4" descr="A picture containing text, tree, green&#10;&#10;Description automatically generated">
            <a:extLst>
              <a:ext uri="{FF2B5EF4-FFF2-40B4-BE49-F238E27FC236}">
                <a16:creationId xmlns:a16="http://schemas.microsoft.com/office/drawing/2014/main" id="{DAF24D54-A1C8-4BB8-B072-6D32DEE5A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415" y="2166548"/>
            <a:ext cx="7421810" cy="3025890"/>
          </a:xfrm>
          <a:prstGeom prst="rect">
            <a:avLst/>
          </a:prstGeom>
        </p:spPr>
      </p:pic>
    </p:spTree>
    <p:extLst>
      <p:ext uri="{BB962C8B-B14F-4D97-AF65-F5344CB8AC3E}">
        <p14:creationId xmlns:p14="http://schemas.microsoft.com/office/powerpoint/2010/main" val="3753098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82D-0CFE-4798-86DA-0DE4507D5E8F}"/>
              </a:ext>
            </a:extLst>
          </p:cNvPr>
          <p:cNvSpPr>
            <a:spLocks noGrp="1"/>
          </p:cNvSpPr>
          <p:nvPr>
            <p:ph type="title"/>
          </p:nvPr>
        </p:nvSpPr>
        <p:spPr>
          <a:xfrm>
            <a:off x="913794" y="363020"/>
            <a:ext cx="10353761" cy="1106184"/>
          </a:xfrm>
        </p:spPr>
        <p:txBody>
          <a:bodyPr/>
          <a:lstStyle/>
          <a:p>
            <a:r>
              <a:rPr lang="de-DE" dirty="0"/>
              <a:t>T</a:t>
            </a:r>
            <a:r>
              <a:rPr lang="en-US" dirty="0" err="1"/>
              <a:t>est</a:t>
            </a:r>
            <a:endParaRPr lang="en-US" dirty="0"/>
          </a:p>
        </p:txBody>
      </p:sp>
      <p:sp>
        <p:nvSpPr>
          <p:cNvPr id="3" name="Content Placeholder 2">
            <a:extLst>
              <a:ext uri="{FF2B5EF4-FFF2-40B4-BE49-F238E27FC236}">
                <a16:creationId xmlns:a16="http://schemas.microsoft.com/office/drawing/2014/main" id="{C474C1BC-A5A8-4F6D-AE42-027868E87191}"/>
              </a:ext>
            </a:extLst>
          </p:cNvPr>
          <p:cNvSpPr>
            <a:spLocks noGrp="1"/>
          </p:cNvSpPr>
          <p:nvPr>
            <p:ph idx="1"/>
          </p:nvPr>
        </p:nvSpPr>
        <p:spPr>
          <a:xfrm>
            <a:off x="913794" y="1469204"/>
            <a:ext cx="10593261" cy="4798032"/>
          </a:xfrm>
        </p:spPr>
        <p:txBody>
          <a:bodyPr/>
          <a:lstStyle/>
          <a:p>
            <a:r>
              <a:rPr lang="en-US" dirty="0"/>
              <a:t>terrain roughness:</a:t>
            </a:r>
          </a:p>
          <a:p>
            <a:r>
              <a:rPr lang="en-US" dirty="0"/>
              <a:t>metrics: the Root Mean Square Error (RMSE) and Root Mean Square Log Error (RMSLE)</a:t>
            </a:r>
          </a:p>
          <a:p>
            <a:r>
              <a:rPr lang="en-US" dirty="0"/>
              <a:t>Table on validation dataset: loss functions (Euclidean and </a:t>
            </a:r>
            <a:r>
              <a:rPr lang="en-US" dirty="0" err="1"/>
              <a:t>berHu</a:t>
            </a:r>
            <a:r>
              <a:rPr lang="en-US" dirty="0"/>
              <a:t>)</a:t>
            </a:r>
          </a:p>
          <a:p>
            <a:endParaRPr lang="en-US" dirty="0"/>
          </a:p>
          <a:p>
            <a:endParaRPr lang="en-US" dirty="0"/>
          </a:p>
          <a:p>
            <a:endParaRPr lang="en-US" dirty="0"/>
          </a:p>
          <a:p>
            <a:endParaRPr lang="en-US" dirty="0"/>
          </a:p>
          <a:p>
            <a:endParaRPr lang="en-US" dirty="0"/>
          </a:p>
          <a:p>
            <a:r>
              <a:rPr lang="en-US" dirty="0"/>
              <a:t>have similar estimation errors, </a:t>
            </a:r>
            <a:r>
              <a:rPr lang="en-US" dirty="0" err="1"/>
              <a:t>berHu</a:t>
            </a:r>
            <a:r>
              <a:rPr lang="en-US" dirty="0"/>
              <a:t> produces better results </a:t>
            </a:r>
          </a:p>
        </p:txBody>
      </p:sp>
      <p:pic>
        <p:nvPicPr>
          <p:cNvPr id="5" name="Picture 4">
            <a:extLst>
              <a:ext uri="{FF2B5EF4-FFF2-40B4-BE49-F238E27FC236}">
                <a16:creationId xmlns:a16="http://schemas.microsoft.com/office/drawing/2014/main" id="{6830847F-3033-4706-8FC5-FB64F3C71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4069" y="3145597"/>
            <a:ext cx="6744043" cy="1851821"/>
          </a:xfrm>
          <a:prstGeom prst="rect">
            <a:avLst/>
          </a:prstGeom>
        </p:spPr>
      </p:pic>
    </p:spTree>
    <p:extLst>
      <p:ext uri="{BB962C8B-B14F-4D97-AF65-F5344CB8AC3E}">
        <p14:creationId xmlns:p14="http://schemas.microsoft.com/office/powerpoint/2010/main" val="3449561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54BC-E99A-47C4-B9A5-FD9DDF45E881}"/>
              </a:ext>
            </a:extLst>
          </p:cNvPr>
          <p:cNvSpPr>
            <a:spLocks noGrp="1"/>
          </p:cNvSpPr>
          <p:nvPr>
            <p:ph type="title"/>
          </p:nvPr>
        </p:nvSpPr>
        <p:spPr>
          <a:xfrm>
            <a:off x="913796" y="185949"/>
            <a:ext cx="10353761" cy="964757"/>
          </a:xfrm>
        </p:spPr>
        <p:txBody>
          <a:bodyPr/>
          <a:lstStyle/>
          <a:p>
            <a:r>
              <a:rPr lang="de-DE" dirty="0"/>
              <a:t>T</a:t>
            </a:r>
            <a:r>
              <a:rPr lang="en-US" dirty="0" err="1"/>
              <a:t>est</a:t>
            </a:r>
            <a:endParaRPr lang="en-US" dirty="0"/>
          </a:p>
        </p:txBody>
      </p:sp>
      <p:sp>
        <p:nvSpPr>
          <p:cNvPr id="3" name="Content Placeholder 2">
            <a:extLst>
              <a:ext uri="{FF2B5EF4-FFF2-40B4-BE49-F238E27FC236}">
                <a16:creationId xmlns:a16="http://schemas.microsoft.com/office/drawing/2014/main" id="{82DDF71C-BAA2-4921-96E7-6CFC017B82C9}"/>
              </a:ext>
            </a:extLst>
          </p:cNvPr>
          <p:cNvSpPr>
            <a:spLocks noGrp="1"/>
          </p:cNvSpPr>
          <p:nvPr>
            <p:ph idx="1"/>
          </p:nvPr>
        </p:nvSpPr>
        <p:spPr>
          <a:xfrm>
            <a:off x="7150814" y="1292610"/>
            <a:ext cx="4839128" cy="5025997"/>
          </a:xfrm>
        </p:spPr>
        <p:txBody>
          <a:bodyPr/>
          <a:lstStyle/>
          <a:p>
            <a:r>
              <a:rPr lang="de-DE" dirty="0"/>
              <a:t>Ground-</a:t>
            </a:r>
            <a:r>
              <a:rPr lang="de-DE" dirty="0" err="1"/>
              <a:t>truth</a:t>
            </a:r>
            <a:r>
              <a:rPr lang="de-DE" dirty="0"/>
              <a:t> </a:t>
            </a:r>
            <a:r>
              <a:rPr lang="de-DE" dirty="0" err="1"/>
              <a:t>depth</a:t>
            </a:r>
            <a:r>
              <a:rPr lang="de-DE" dirty="0"/>
              <a:t> </a:t>
            </a:r>
            <a:r>
              <a:rPr lang="de-DE" dirty="0" err="1"/>
              <a:t>data</a:t>
            </a:r>
            <a:r>
              <a:rPr lang="de-DE" dirty="0"/>
              <a:t> </a:t>
            </a:r>
            <a:r>
              <a:rPr lang="de-DE" dirty="0" err="1"/>
              <a:t>noise</a:t>
            </a:r>
            <a:r>
              <a:rPr lang="de-DE" dirty="0"/>
              <a:t> -&gt; </a:t>
            </a:r>
            <a:r>
              <a:rPr lang="de-DE" dirty="0" err="1"/>
              <a:t>good</a:t>
            </a:r>
            <a:r>
              <a:rPr lang="de-DE" dirty="0"/>
              <a:t> </a:t>
            </a:r>
            <a:r>
              <a:rPr lang="en-US" dirty="0"/>
              <a:t>quality of the roughness estimation</a:t>
            </a:r>
          </a:p>
          <a:p>
            <a:r>
              <a:rPr lang="en-US" dirty="0"/>
              <a:t>Flat surfaces: low roughness, boundaries: high roughness</a:t>
            </a:r>
          </a:p>
          <a:p>
            <a:r>
              <a:rPr lang="en-US" dirty="0"/>
              <a:t>Estimated roughness magnitude values were downscaled -&gt; biases towards flat surfaces that dominate most of the dataset -&gt; similar human vision system</a:t>
            </a:r>
          </a:p>
          <a:p>
            <a:r>
              <a:rPr lang="en-US" dirty="0"/>
              <a:t>appearance-based features &gt; freshly trained models: biases are less</a:t>
            </a:r>
          </a:p>
        </p:txBody>
      </p:sp>
      <p:pic>
        <p:nvPicPr>
          <p:cNvPr id="7" name="Picture 6" descr="A picture containing text&#10;&#10;Description automatically generated">
            <a:extLst>
              <a:ext uri="{FF2B5EF4-FFF2-40B4-BE49-F238E27FC236}">
                <a16:creationId xmlns:a16="http://schemas.microsoft.com/office/drawing/2014/main" id="{4F72F5DF-AB7E-4CD1-BE89-1036DFB8E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48" y="1292611"/>
            <a:ext cx="6748776" cy="2506151"/>
          </a:xfrm>
          <a:prstGeom prst="rect">
            <a:avLst/>
          </a:prstGeom>
        </p:spPr>
      </p:pic>
      <p:pic>
        <p:nvPicPr>
          <p:cNvPr id="9" name="Picture 8" descr="A picture containing background pattern&#10;&#10;Description automatically generated">
            <a:extLst>
              <a:ext uri="{FF2B5EF4-FFF2-40B4-BE49-F238E27FC236}">
                <a16:creationId xmlns:a16="http://schemas.microsoft.com/office/drawing/2014/main" id="{F72ED356-8B3D-496F-83C0-60FF4B27E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48" y="3982331"/>
            <a:ext cx="6748776" cy="2417757"/>
          </a:xfrm>
          <a:prstGeom prst="rect">
            <a:avLst/>
          </a:prstGeom>
        </p:spPr>
      </p:pic>
    </p:spTree>
    <p:extLst>
      <p:ext uri="{BB962C8B-B14F-4D97-AF65-F5344CB8AC3E}">
        <p14:creationId xmlns:p14="http://schemas.microsoft.com/office/powerpoint/2010/main" val="2465619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099E-E15D-4ED2-BA17-B3FA0526C4B2}"/>
              </a:ext>
            </a:extLst>
          </p:cNvPr>
          <p:cNvSpPr>
            <a:spLocks noGrp="1"/>
          </p:cNvSpPr>
          <p:nvPr>
            <p:ph type="title"/>
          </p:nvPr>
        </p:nvSpPr>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9C108E94-46C0-48E2-BD7F-46A1D7BABF36}"/>
              </a:ext>
            </a:extLst>
          </p:cNvPr>
          <p:cNvSpPr>
            <a:spLocks noGrp="1"/>
          </p:cNvSpPr>
          <p:nvPr>
            <p:ph idx="1"/>
          </p:nvPr>
        </p:nvSpPr>
        <p:spPr>
          <a:xfrm>
            <a:off x="913794" y="1767155"/>
            <a:ext cx="10353762" cy="4232953"/>
          </a:xfrm>
        </p:spPr>
        <p:txBody>
          <a:bodyPr>
            <a:normAutofit/>
          </a:bodyPr>
          <a:lstStyle/>
          <a:p>
            <a:r>
              <a:rPr lang="en-US" dirty="0"/>
              <a:t>2 applications on robot CENTAURO for terrain segmentation and roughness estimation </a:t>
            </a:r>
          </a:p>
          <a:p>
            <a:r>
              <a:rPr lang="en-US" dirty="0"/>
              <a:t>-1</a:t>
            </a:r>
            <a:r>
              <a:rPr lang="en-US" baseline="30000" dirty="0"/>
              <a:t>st</a:t>
            </a:r>
            <a:r>
              <a:rPr lang="en-US" dirty="0"/>
              <a:t> application: robot goes over terrain,</a:t>
            </a:r>
          </a:p>
          <a:p>
            <a:pPr marL="0" indent="0">
              <a:buNone/>
            </a:pPr>
            <a:r>
              <a:rPr lang="en-US" dirty="0"/>
              <a:t>-detects rough surfaces </a:t>
            </a:r>
          </a:p>
          <a:p>
            <a:pPr marL="0" indent="0">
              <a:buNone/>
            </a:pPr>
            <a:r>
              <a:rPr lang="en-US" dirty="0"/>
              <a:t>-changes its center of mass</a:t>
            </a:r>
          </a:p>
          <a:p>
            <a:r>
              <a:rPr lang="en-US" dirty="0"/>
              <a:t>-2</a:t>
            </a:r>
            <a:r>
              <a:rPr lang="en-US" baseline="30000" dirty="0"/>
              <a:t>nd</a:t>
            </a:r>
            <a:r>
              <a:rPr lang="en-US" dirty="0"/>
              <a:t> application: robot goes over terrain,</a:t>
            </a:r>
          </a:p>
          <a:p>
            <a:pPr marL="0" indent="0">
              <a:buNone/>
            </a:pPr>
            <a:r>
              <a:rPr lang="en-US" dirty="0"/>
              <a:t>-real-time algorithm </a:t>
            </a:r>
          </a:p>
          <a:p>
            <a:pPr marL="0" indent="0">
              <a:buNone/>
            </a:pPr>
            <a:r>
              <a:rPr lang="en-US" dirty="0"/>
              <a:t>-changeable path planning </a:t>
            </a:r>
          </a:p>
        </p:txBody>
      </p:sp>
    </p:spTree>
    <p:extLst>
      <p:ext uri="{BB962C8B-B14F-4D97-AF65-F5344CB8AC3E}">
        <p14:creationId xmlns:p14="http://schemas.microsoft.com/office/powerpoint/2010/main" val="3260222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7B975-FFFF-4F92-9E2C-55150E6A3864}"/>
              </a:ext>
            </a:extLst>
          </p:cNvPr>
          <p:cNvSpPr>
            <a:spLocks noGrp="1"/>
          </p:cNvSpPr>
          <p:nvPr>
            <p:ph idx="1"/>
          </p:nvPr>
        </p:nvSpPr>
        <p:spPr>
          <a:xfrm>
            <a:off x="6435969" y="1541124"/>
            <a:ext cx="5447031" cy="5003514"/>
          </a:xfrm>
        </p:spPr>
        <p:txBody>
          <a:bodyPr>
            <a:normAutofit fontScale="92500" lnSpcReduction="20000"/>
          </a:bodyPr>
          <a:lstStyle/>
          <a:p>
            <a:pPr marL="0" indent="0">
              <a:buNone/>
            </a:pPr>
            <a:r>
              <a:rPr lang="en-US" sz="3200" dirty="0"/>
              <a:t>Robot features:</a:t>
            </a:r>
          </a:p>
          <a:p>
            <a:r>
              <a:rPr lang="en-US" dirty="0"/>
              <a:t>CENTAURO Robot: </a:t>
            </a:r>
          </a:p>
          <a:p>
            <a:r>
              <a:rPr lang="en-US" dirty="0"/>
              <a:t>wheeled-legged robot, </a:t>
            </a:r>
          </a:p>
          <a:p>
            <a:r>
              <a:rPr lang="en-US" dirty="0"/>
              <a:t>93kg, </a:t>
            </a:r>
          </a:p>
          <a:p>
            <a:r>
              <a:rPr lang="en-US" dirty="0"/>
              <a:t>1.5m height, </a:t>
            </a:r>
          </a:p>
          <a:p>
            <a:r>
              <a:rPr lang="en-US" dirty="0"/>
              <a:t>30 FPS RGB camera, </a:t>
            </a:r>
          </a:p>
          <a:p>
            <a:r>
              <a:rPr lang="en-US" dirty="0"/>
              <a:t>rotating (2rad/s) </a:t>
            </a:r>
            <a:r>
              <a:rPr lang="en-US" dirty="0" err="1"/>
              <a:t>Velodyne</a:t>
            </a:r>
            <a:r>
              <a:rPr lang="en-US" dirty="0"/>
              <a:t> VLP-16 RGB-D lidar sensor,</a:t>
            </a:r>
          </a:p>
          <a:p>
            <a:r>
              <a:rPr lang="en-US" dirty="0"/>
              <a:t>real-time segmentation and estimation</a:t>
            </a:r>
          </a:p>
          <a:p>
            <a:r>
              <a:rPr lang="en-US" dirty="0"/>
              <a:t>Robot Operating System (ROS) for control</a:t>
            </a:r>
          </a:p>
          <a:p>
            <a:r>
              <a:rPr lang="en-US" dirty="0" err="1"/>
              <a:t>CartesI</a:t>
            </a:r>
            <a:r>
              <a:rPr lang="en-US" dirty="0"/>
              <a:t>/O interface: full 6D pose control, wheel steering and spinning</a:t>
            </a:r>
          </a:p>
        </p:txBody>
      </p:sp>
      <p:pic>
        <p:nvPicPr>
          <p:cNvPr id="6" name="Picture 5" descr="A picture containing automaton&#10;&#10;Description automatically generated">
            <a:extLst>
              <a:ext uri="{FF2B5EF4-FFF2-40B4-BE49-F238E27FC236}">
                <a16:creationId xmlns:a16="http://schemas.microsoft.com/office/drawing/2014/main" id="{12BD4660-A1BF-4B75-BB9A-7F7BB2B47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867" y="2138928"/>
            <a:ext cx="5791650" cy="3707067"/>
          </a:xfrm>
          <a:prstGeom prst="rect">
            <a:avLst/>
          </a:prstGeom>
        </p:spPr>
      </p:pic>
      <p:sp>
        <p:nvSpPr>
          <p:cNvPr id="7" name="Title 1">
            <a:extLst>
              <a:ext uri="{FF2B5EF4-FFF2-40B4-BE49-F238E27FC236}">
                <a16:creationId xmlns:a16="http://schemas.microsoft.com/office/drawing/2014/main" id="{4BB1FC6A-3A46-44D1-9EF7-A9C51444E049}"/>
              </a:ext>
            </a:extLst>
          </p:cNvPr>
          <p:cNvSpPr>
            <a:spLocks noGrp="1"/>
          </p:cNvSpPr>
          <p:nvPr>
            <p:ph type="title"/>
          </p:nvPr>
        </p:nvSpPr>
        <p:spPr>
          <a:xfrm>
            <a:off x="919162" y="349223"/>
            <a:ext cx="10353675" cy="1325563"/>
          </a:xfrm>
        </p:spPr>
        <p:txBody>
          <a:bodyPr>
            <a:normAutofit/>
          </a:bodyPr>
          <a:lstStyle/>
          <a:p>
            <a:r>
              <a:rPr lang="en-US" dirty="0"/>
              <a:t>model applications on the robot</a:t>
            </a:r>
          </a:p>
        </p:txBody>
      </p:sp>
    </p:spTree>
    <p:extLst>
      <p:ext uri="{BB962C8B-B14F-4D97-AF65-F5344CB8AC3E}">
        <p14:creationId xmlns:p14="http://schemas.microsoft.com/office/powerpoint/2010/main" val="222760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1D43-A552-4398-83BC-20281A6A039C}"/>
              </a:ext>
            </a:extLst>
          </p:cNvPr>
          <p:cNvSpPr>
            <a:spLocks noGrp="1"/>
          </p:cNvSpPr>
          <p:nvPr>
            <p:ph type="title"/>
          </p:nvPr>
        </p:nvSpPr>
        <p:spPr>
          <a:xfrm>
            <a:off x="913795" y="220773"/>
            <a:ext cx="10353761" cy="1326321"/>
          </a:xfrm>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563738A6-2A1D-45BD-9D87-6C0882B38CB2}"/>
              </a:ext>
            </a:extLst>
          </p:cNvPr>
          <p:cNvSpPr>
            <a:spLocks noGrp="1"/>
          </p:cNvSpPr>
          <p:nvPr>
            <p:ph idx="1"/>
          </p:nvPr>
        </p:nvSpPr>
        <p:spPr>
          <a:xfrm>
            <a:off x="5928189" y="1112594"/>
            <a:ext cx="6102850" cy="5312397"/>
          </a:xfrm>
        </p:spPr>
        <p:txBody>
          <a:bodyPr>
            <a:normAutofit/>
          </a:bodyPr>
          <a:lstStyle/>
          <a:p>
            <a:pPr marL="0" indent="0">
              <a:buNone/>
            </a:pPr>
            <a:r>
              <a:rPr lang="en-US" sz="3000" dirty="0"/>
              <a:t>Real-time segmentation and estimation:</a:t>
            </a:r>
          </a:p>
          <a:p>
            <a:r>
              <a:rPr lang="en-US" dirty="0"/>
              <a:t>The figure shows experimental terrain segmentation and roughness estimation results</a:t>
            </a:r>
          </a:p>
          <a:p>
            <a:endParaRPr lang="en-US" dirty="0"/>
          </a:p>
          <a:p>
            <a:endParaRPr lang="en-US" dirty="0"/>
          </a:p>
          <a:p>
            <a:endParaRPr lang="en-US" dirty="0"/>
          </a:p>
          <a:p>
            <a:endParaRPr lang="en-US" dirty="0"/>
          </a:p>
          <a:p>
            <a:endParaRPr lang="en-US" dirty="0"/>
          </a:p>
          <a:p>
            <a:r>
              <a:rPr lang="en-US" dirty="0"/>
              <a:t>Motion blur effect</a:t>
            </a:r>
          </a:p>
        </p:txBody>
      </p:sp>
      <p:pic>
        <p:nvPicPr>
          <p:cNvPr id="4" name="Picture 3" descr="A picture containing diagram&#10;&#10;Description automatically generated">
            <a:extLst>
              <a:ext uri="{FF2B5EF4-FFF2-40B4-BE49-F238E27FC236}">
                <a16:creationId xmlns:a16="http://schemas.microsoft.com/office/drawing/2014/main" id="{C9728415-68BE-4944-A232-40D411B0B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12" y="1224952"/>
            <a:ext cx="5658406" cy="5200039"/>
          </a:xfrm>
          <a:prstGeom prst="rect">
            <a:avLst/>
          </a:prstGeom>
        </p:spPr>
      </p:pic>
      <p:pic>
        <p:nvPicPr>
          <p:cNvPr id="8" name="Picture 7" descr="Table&#10;&#10;Description automatically generated">
            <a:extLst>
              <a:ext uri="{FF2B5EF4-FFF2-40B4-BE49-F238E27FC236}">
                <a16:creationId xmlns:a16="http://schemas.microsoft.com/office/drawing/2014/main" id="{1AF3E99B-D3EA-4A2D-9A05-AF87375B5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4304" y="3539447"/>
            <a:ext cx="5670620" cy="1815541"/>
          </a:xfrm>
          <a:prstGeom prst="rect">
            <a:avLst/>
          </a:prstGeom>
        </p:spPr>
      </p:pic>
    </p:spTree>
    <p:extLst>
      <p:ext uri="{BB962C8B-B14F-4D97-AF65-F5344CB8AC3E}">
        <p14:creationId xmlns:p14="http://schemas.microsoft.com/office/powerpoint/2010/main" val="577019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9864-8AB5-4694-A8CE-20FF7433EA79}"/>
              </a:ext>
            </a:extLst>
          </p:cNvPr>
          <p:cNvSpPr>
            <a:spLocks noGrp="1"/>
          </p:cNvSpPr>
          <p:nvPr>
            <p:ph type="title"/>
          </p:nvPr>
        </p:nvSpPr>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2666E47D-2224-461F-9FE2-694635CBFAF1}"/>
              </a:ext>
            </a:extLst>
          </p:cNvPr>
          <p:cNvSpPr>
            <a:spLocks noGrp="1"/>
          </p:cNvSpPr>
          <p:nvPr>
            <p:ph idx="1"/>
          </p:nvPr>
        </p:nvSpPr>
        <p:spPr/>
        <p:txBody>
          <a:bodyPr/>
          <a:lstStyle/>
          <a:p>
            <a:pPr marL="0" indent="0">
              <a:buNone/>
            </a:pPr>
            <a:r>
              <a:rPr lang="en-US" sz="3000" dirty="0"/>
              <a:t>1- Change of center of mass for robot balance:</a:t>
            </a:r>
          </a:p>
          <a:p>
            <a:r>
              <a:rPr lang="en-US" dirty="0"/>
              <a:t>Creatures keep balance:  </a:t>
            </a:r>
          </a:p>
          <a:p>
            <a:pPr marL="0" indent="0">
              <a:buNone/>
            </a:pPr>
            <a:r>
              <a:rPr lang="en-US" dirty="0"/>
              <a:t>1- increase polygon area</a:t>
            </a:r>
          </a:p>
          <a:p>
            <a:pPr marL="0" indent="0">
              <a:buNone/>
            </a:pPr>
            <a:r>
              <a:rPr lang="en-US" dirty="0"/>
              <a:t>2-deacrese height</a:t>
            </a:r>
          </a:p>
          <a:p>
            <a:r>
              <a:rPr lang="en-US" dirty="0"/>
              <a:t>Apply same for robot</a:t>
            </a:r>
          </a:p>
          <a:p>
            <a:pPr marL="0" indent="0">
              <a:buNone/>
            </a:pPr>
            <a:r>
              <a:rPr lang="en-US" dirty="0"/>
              <a:t>1- increase polygon area by its legs</a:t>
            </a:r>
          </a:p>
          <a:p>
            <a:pPr marL="0" indent="0">
              <a:buNone/>
            </a:pPr>
            <a:r>
              <a:rPr lang="en-US" dirty="0"/>
              <a:t>2- decrease pelvis height</a:t>
            </a:r>
          </a:p>
          <a:p>
            <a:endParaRPr lang="en-US" dirty="0"/>
          </a:p>
        </p:txBody>
      </p:sp>
    </p:spTree>
    <p:extLst>
      <p:ext uri="{BB962C8B-B14F-4D97-AF65-F5344CB8AC3E}">
        <p14:creationId xmlns:p14="http://schemas.microsoft.com/office/powerpoint/2010/main" val="3245422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4290-74E3-491C-AFBD-F44FD6F9D5F5}"/>
              </a:ext>
            </a:extLst>
          </p:cNvPr>
          <p:cNvSpPr>
            <a:spLocks noGrp="1"/>
          </p:cNvSpPr>
          <p:nvPr>
            <p:ph type="title"/>
          </p:nvPr>
        </p:nvSpPr>
        <p:spPr>
          <a:xfrm>
            <a:off x="913795" y="403639"/>
            <a:ext cx="10353761" cy="1326321"/>
          </a:xfrm>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DC921F3F-DF3E-4EAA-9AED-6DD07C52A228}"/>
              </a:ext>
            </a:extLst>
          </p:cNvPr>
          <p:cNvSpPr>
            <a:spLocks noGrp="1"/>
          </p:cNvSpPr>
          <p:nvPr>
            <p:ph idx="1"/>
          </p:nvPr>
        </p:nvSpPr>
        <p:spPr>
          <a:xfrm>
            <a:off x="8520802" y="4345969"/>
            <a:ext cx="3526842" cy="2270588"/>
          </a:xfrm>
        </p:spPr>
        <p:txBody>
          <a:bodyPr>
            <a:normAutofit fontScale="85000" lnSpcReduction="20000"/>
          </a:bodyPr>
          <a:lstStyle/>
          <a:p>
            <a:r>
              <a:rPr lang="de-DE" dirty="0"/>
              <a:t>Robot </a:t>
            </a:r>
            <a:r>
              <a:rPr lang="de-DE" dirty="0" err="1"/>
              <a:t>positions</a:t>
            </a:r>
            <a:r>
              <a:rPr lang="de-DE" dirty="0"/>
              <a:t> </a:t>
            </a:r>
            <a:r>
              <a:rPr lang="de-DE" dirty="0" err="1"/>
              <a:t>for</a:t>
            </a:r>
            <a:r>
              <a:rPr lang="de-DE" dirty="0"/>
              <a:t> </a:t>
            </a:r>
            <a:r>
              <a:rPr lang="de-DE" dirty="0" err="1"/>
              <a:t>stretched</a:t>
            </a:r>
            <a:r>
              <a:rPr lang="de-DE" dirty="0"/>
              <a:t> and </a:t>
            </a:r>
            <a:r>
              <a:rPr lang="de-DE" dirty="0" err="1"/>
              <a:t>bent</a:t>
            </a:r>
            <a:endParaRPr lang="de-DE" dirty="0"/>
          </a:p>
          <a:p>
            <a:r>
              <a:rPr lang="de-DE" dirty="0"/>
              <a:t>Surface: flat and </a:t>
            </a:r>
            <a:r>
              <a:rPr lang="de-DE" dirty="0" err="1"/>
              <a:t>rough</a:t>
            </a:r>
            <a:endParaRPr lang="de-DE" dirty="0"/>
          </a:p>
          <a:p>
            <a:r>
              <a:rPr lang="de-DE" dirty="0" err="1"/>
              <a:t>Instability</a:t>
            </a:r>
            <a:endParaRPr lang="de-DE" dirty="0"/>
          </a:p>
          <a:p>
            <a:r>
              <a:rPr lang="en-US" dirty="0"/>
              <a:t>Energy consumption</a:t>
            </a:r>
          </a:p>
          <a:p>
            <a:r>
              <a:rPr lang="en-US" dirty="0"/>
              <a:t>Rolling time before change</a:t>
            </a:r>
          </a:p>
        </p:txBody>
      </p:sp>
      <p:pic>
        <p:nvPicPr>
          <p:cNvPr id="4" name="Content Placeholder 5" descr="A picture containing text, table, dining table&#10;&#10;Description automatically generated">
            <a:extLst>
              <a:ext uri="{FF2B5EF4-FFF2-40B4-BE49-F238E27FC236}">
                <a16:creationId xmlns:a16="http://schemas.microsoft.com/office/drawing/2014/main" id="{EA044253-1E6E-4D87-B958-A956EAF86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56" y="1729960"/>
            <a:ext cx="8269318" cy="4413091"/>
          </a:xfrm>
          <a:prstGeom prst="rect">
            <a:avLst/>
          </a:prstGeom>
        </p:spPr>
      </p:pic>
      <p:pic>
        <p:nvPicPr>
          <p:cNvPr id="10" name="Picture 9" descr="Table&#10;&#10;Description automatically generated">
            <a:extLst>
              <a:ext uri="{FF2B5EF4-FFF2-40B4-BE49-F238E27FC236}">
                <a16:creationId xmlns:a16="http://schemas.microsoft.com/office/drawing/2014/main" id="{998A21F2-B415-41C9-92A2-48CBFAD88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2163" y="1711168"/>
            <a:ext cx="3526842" cy="2470414"/>
          </a:xfrm>
          <a:prstGeom prst="rect">
            <a:avLst/>
          </a:prstGeom>
        </p:spPr>
      </p:pic>
    </p:spTree>
    <p:extLst>
      <p:ext uri="{BB962C8B-B14F-4D97-AF65-F5344CB8AC3E}">
        <p14:creationId xmlns:p14="http://schemas.microsoft.com/office/powerpoint/2010/main" val="327760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705A0-F5D6-4C27-A1F6-CFAE92C7851C}"/>
              </a:ext>
            </a:extLst>
          </p:cNvPr>
          <p:cNvSpPr>
            <a:spLocks noGrp="1"/>
          </p:cNvSpPr>
          <p:nvPr>
            <p:ph type="title"/>
          </p:nvPr>
        </p:nvSpPr>
        <p:spPr>
          <a:xfrm>
            <a:off x="913795" y="296996"/>
            <a:ext cx="10353761" cy="1326321"/>
          </a:xfrm>
        </p:spPr>
        <p:txBody>
          <a:bodyPr/>
          <a:lstStyle/>
          <a:p>
            <a:r>
              <a:rPr lang="de-DE" dirty="0"/>
              <a:t>MOTIVATION</a:t>
            </a:r>
            <a:endParaRPr lang="en-US" dirty="0"/>
          </a:p>
        </p:txBody>
      </p:sp>
      <p:sp>
        <p:nvSpPr>
          <p:cNvPr id="3" name="Content Placeholder 2">
            <a:extLst>
              <a:ext uri="{FF2B5EF4-FFF2-40B4-BE49-F238E27FC236}">
                <a16:creationId xmlns:a16="http://schemas.microsoft.com/office/drawing/2014/main" id="{63477E7F-9A7D-42B5-8797-4C97D07C17D9}"/>
              </a:ext>
            </a:extLst>
          </p:cNvPr>
          <p:cNvSpPr>
            <a:spLocks noGrp="1"/>
          </p:cNvSpPr>
          <p:nvPr>
            <p:ph idx="1"/>
          </p:nvPr>
        </p:nvSpPr>
        <p:spPr>
          <a:xfrm>
            <a:off x="913795" y="1623317"/>
            <a:ext cx="10353762" cy="4625083"/>
          </a:xfrm>
        </p:spPr>
        <p:txBody>
          <a:bodyPr>
            <a:normAutofit/>
          </a:bodyPr>
          <a:lstStyle/>
          <a:p>
            <a:r>
              <a:rPr lang="en-US" dirty="0"/>
              <a:t>In real-world, the robot needs to be more sensitive to respond to the environment</a:t>
            </a:r>
          </a:p>
          <a:p>
            <a:r>
              <a:rPr lang="en-US" dirty="0"/>
              <a:t>The robot centaur-like wheeled-legged CENTAURO should travel safely </a:t>
            </a:r>
          </a:p>
          <a:p>
            <a:endParaRPr lang="en-US" dirty="0"/>
          </a:p>
          <a:p>
            <a:r>
              <a:rPr lang="en-US" dirty="0"/>
              <a:t>Procedure: Terrain segmentation and roughness estimations modifications by end-to-end deep convolutional neural networks</a:t>
            </a:r>
          </a:p>
          <a:p>
            <a:r>
              <a:rPr lang="en-US" dirty="0"/>
              <a:t>Test: Dataset modification with terrain images and roughness values</a:t>
            </a:r>
          </a:p>
          <a:p>
            <a:r>
              <a:rPr lang="en-US" dirty="0"/>
              <a:t>The model applications on the Robot;</a:t>
            </a:r>
          </a:p>
          <a:p>
            <a:pPr marL="0" indent="0">
              <a:buNone/>
            </a:pPr>
            <a:r>
              <a:rPr lang="en-US" dirty="0"/>
              <a:t>balancing configuration for safe traveling</a:t>
            </a:r>
          </a:p>
          <a:p>
            <a:pPr marL="0" indent="0">
              <a:buNone/>
            </a:pPr>
            <a:r>
              <a:rPr lang="en-US" dirty="0"/>
              <a:t>leg configuration for path planning</a:t>
            </a:r>
          </a:p>
        </p:txBody>
      </p:sp>
    </p:spTree>
    <p:extLst>
      <p:ext uri="{BB962C8B-B14F-4D97-AF65-F5344CB8AC3E}">
        <p14:creationId xmlns:p14="http://schemas.microsoft.com/office/powerpoint/2010/main" val="3059999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6CD0-94B1-4242-A91B-AEB00DFD3D33}"/>
              </a:ext>
            </a:extLst>
          </p:cNvPr>
          <p:cNvSpPr>
            <a:spLocks noGrp="1"/>
          </p:cNvSpPr>
          <p:nvPr>
            <p:ph type="title"/>
          </p:nvPr>
        </p:nvSpPr>
        <p:spPr>
          <a:xfrm>
            <a:off x="919119" y="215758"/>
            <a:ext cx="10353761" cy="1052343"/>
          </a:xfrm>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271D53BC-31D0-4A77-ADD9-ED50427CD248}"/>
              </a:ext>
            </a:extLst>
          </p:cNvPr>
          <p:cNvSpPr>
            <a:spLocks noGrp="1"/>
          </p:cNvSpPr>
          <p:nvPr>
            <p:ph idx="1"/>
          </p:nvPr>
        </p:nvSpPr>
        <p:spPr>
          <a:xfrm>
            <a:off x="390418" y="4728582"/>
            <a:ext cx="11517330" cy="1805782"/>
          </a:xfrm>
        </p:spPr>
        <p:txBody>
          <a:bodyPr>
            <a:normAutofit fontScale="92500" lnSpcReduction="10000"/>
          </a:bodyPr>
          <a:lstStyle/>
          <a:p>
            <a:r>
              <a:rPr lang="en-US" dirty="0"/>
              <a:t>Three leg’s hip pitch torque</a:t>
            </a:r>
          </a:p>
          <a:p>
            <a:pPr marL="0" indent="0">
              <a:buNone/>
            </a:pPr>
            <a:r>
              <a:rPr lang="en-US" dirty="0"/>
              <a:t>1- Stretched legs: flat surface and low torque vs rough surface and high torque </a:t>
            </a:r>
            <a:r>
              <a:rPr lang="en-US" dirty="0" err="1"/>
              <a:t>fluct</a:t>
            </a:r>
            <a:endParaRPr lang="en-US" dirty="0"/>
          </a:p>
          <a:p>
            <a:pPr marL="0" indent="0">
              <a:buNone/>
            </a:pPr>
            <a:r>
              <a:rPr lang="en-US" dirty="0"/>
              <a:t>2- Bent legs: flat surface and low torque vs rough surface and lower torque </a:t>
            </a:r>
            <a:r>
              <a:rPr lang="en-US" dirty="0" err="1"/>
              <a:t>fluct</a:t>
            </a:r>
            <a:endParaRPr lang="en-US" dirty="0"/>
          </a:p>
          <a:p>
            <a:r>
              <a:rPr lang="en-US" dirty="0"/>
              <a:t>Flat surface: stretched leg. Roughness surface:  bent leg for max balance, lower energy consumption</a:t>
            </a:r>
          </a:p>
        </p:txBody>
      </p:sp>
      <p:pic>
        <p:nvPicPr>
          <p:cNvPr id="4" name="Picture 3" descr="Chart&#10;&#10;Description automatically generated">
            <a:extLst>
              <a:ext uri="{FF2B5EF4-FFF2-40B4-BE49-F238E27FC236}">
                <a16:creationId xmlns:a16="http://schemas.microsoft.com/office/drawing/2014/main" id="{D70F7589-67ED-4C95-BC50-26762C7E3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59" y="1268101"/>
            <a:ext cx="9931680" cy="3258192"/>
          </a:xfrm>
          <a:prstGeom prst="rect">
            <a:avLst/>
          </a:prstGeom>
        </p:spPr>
      </p:pic>
    </p:spTree>
    <p:extLst>
      <p:ext uri="{BB962C8B-B14F-4D97-AF65-F5344CB8AC3E}">
        <p14:creationId xmlns:p14="http://schemas.microsoft.com/office/powerpoint/2010/main" val="4188556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49FB-EAEE-4E8E-904B-0C71A3909408}"/>
              </a:ext>
            </a:extLst>
          </p:cNvPr>
          <p:cNvSpPr>
            <a:spLocks noGrp="1"/>
          </p:cNvSpPr>
          <p:nvPr>
            <p:ph type="title"/>
          </p:nvPr>
        </p:nvSpPr>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4175797B-3FC3-482E-85E0-3C83CCFF156B}"/>
              </a:ext>
            </a:extLst>
          </p:cNvPr>
          <p:cNvSpPr>
            <a:spLocks noGrp="1"/>
          </p:cNvSpPr>
          <p:nvPr>
            <p:ph idx="1"/>
          </p:nvPr>
        </p:nvSpPr>
        <p:spPr>
          <a:xfrm>
            <a:off x="913795" y="1715784"/>
            <a:ext cx="10353762" cy="4532616"/>
          </a:xfrm>
        </p:spPr>
        <p:txBody>
          <a:bodyPr/>
          <a:lstStyle/>
          <a:p>
            <a:pPr marL="0" indent="0">
              <a:buNone/>
            </a:pPr>
            <a:r>
              <a:rPr lang="de-DE" sz="3000" dirty="0"/>
              <a:t>2- Real-time </a:t>
            </a:r>
            <a:r>
              <a:rPr lang="de-DE" sz="3000" dirty="0" err="1"/>
              <a:t>changeable</a:t>
            </a:r>
            <a:r>
              <a:rPr lang="de-DE" sz="3000" dirty="0"/>
              <a:t> </a:t>
            </a:r>
            <a:r>
              <a:rPr lang="de-DE" sz="3000" dirty="0" err="1"/>
              <a:t>path</a:t>
            </a:r>
            <a:r>
              <a:rPr lang="de-DE" sz="3000" dirty="0"/>
              <a:t> </a:t>
            </a:r>
            <a:r>
              <a:rPr lang="de-DE" sz="3000" dirty="0" err="1"/>
              <a:t>planning</a:t>
            </a:r>
            <a:endParaRPr lang="de-DE" sz="3000" dirty="0"/>
          </a:p>
          <a:p>
            <a:r>
              <a:rPr lang="en-US" dirty="0"/>
              <a:t>Robot: algorithm for changeable path planning</a:t>
            </a:r>
          </a:p>
          <a:p>
            <a:pPr marL="0" indent="0">
              <a:buNone/>
            </a:pPr>
            <a:r>
              <a:rPr lang="en-US" dirty="0"/>
              <a:t>1- enlarge its polygon area -&gt; large obstacles</a:t>
            </a:r>
          </a:p>
          <a:p>
            <a:pPr marL="0" indent="0">
              <a:buNone/>
            </a:pPr>
            <a:r>
              <a:rPr lang="en-US" dirty="0"/>
              <a:t>2- narrow its polygon area -&gt; constricted field</a:t>
            </a:r>
          </a:p>
          <a:p>
            <a:r>
              <a:rPr lang="en-US" dirty="0"/>
              <a:t>Algorithm: </a:t>
            </a:r>
          </a:p>
          <a:p>
            <a:pPr marL="0" indent="0">
              <a:buNone/>
            </a:pPr>
            <a:r>
              <a:rPr lang="en-US" dirty="0"/>
              <a:t>1- roughness information + low-frequency (∼0.3Hz) lidar data</a:t>
            </a:r>
          </a:p>
          <a:p>
            <a:pPr marL="0" indent="0">
              <a:buNone/>
            </a:pPr>
            <a:r>
              <a:rPr lang="en-US" dirty="0"/>
              <a:t>2- parallel process</a:t>
            </a:r>
          </a:p>
          <a:p>
            <a:pPr marL="0" indent="0">
              <a:buNone/>
            </a:pPr>
            <a:r>
              <a:rPr lang="en-US" dirty="0"/>
              <a:t>3- path planning: three steps</a:t>
            </a:r>
          </a:p>
        </p:txBody>
      </p:sp>
    </p:spTree>
    <p:extLst>
      <p:ext uri="{BB962C8B-B14F-4D97-AF65-F5344CB8AC3E}">
        <p14:creationId xmlns:p14="http://schemas.microsoft.com/office/powerpoint/2010/main" val="4258868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6F91-ED5E-48C3-9B78-D7BF41F671C3}"/>
              </a:ext>
            </a:extLst>
          </p:cNvPr>
          <p:cNvSpPr>
            <a:spLocks noGrp="1"/>
          </p:cNvSpPr>
          <p:nvPr>
            <p:ph type="title"/>
          </p:nvPr>
        </p:nvSpPr>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048DBBE3-E653-459A-856E-4CD9038DA3D3}"/>
              </a:ext>
            </a:extLst>
          </p:cNvPr>
          <p:cNvSpPr>
            <a:spLocks noGrp="1"/>
          </p:cNvSpPr>
          <p:nvPr>
            <p:ph idx="1"/>
          </p:nvPr>
        </p:nvSpPr>
        <p:spPr/>
        <p:txBody>
          <a:bodyPr/>
          <a:lstStyle/>
          <a:p>
            <a:pPr marL="0" indent="0">
              <a:buNone/>
            </a:pPr>
            <a:r>
              <a:rPr lang="de-DE" dirty="0"/>
              <a:t>Step-1:</a:t>
            </a:r>
          </a:p>
          <a:p>
            <a:r>
              <a:rPr lang="de-DE" dirty="0"/>
              <a:t>Create </a:t>
            </a:r>
            <a:r>
              <a:rPr lang="de-DE" dirty="0" err="1"/>
              <a:t>segmented</a:t>
            </a:r>
            <a:r>
              <a:rPr lang="de-DE" dirty="0"/>
              <a:t> </a:t>
            </a:r>
            <a:r>
              <a:rPr lang="de-DE" dirty="0" err="1"/>
              <a:t>map</a:t>
            </a:r>
            <a:r>
              <a:rPr lang="de-DE" dirty="0"/>
              <a:t>: </a:t>
            </a:r>
            <a:r>
              <a:rPr lang="de-DE" dirty="0" err="1"/>
              <a:t>use</a:t>
            </a:r>
            <a:r>
              <a:rPr lang="de-DE" dirty="0"/>
              <a:t> </a:t>
            </a:r>
            <a:r>
              <a:rPr lang="de-DE" dirty="0" err="1"/>
              <a:t>point</a:t>
            </a:r>
            <a:r>
              <a:rPr lang="de-DE" dirty="0"/>
              <a:t> </a:t>
            </a:r>
            <a:r>
              <a:rPr lang="de-DE" dirty="0" err="1"/>
              <a:t>cloud</a:t>
            </a:r>
            <a:r>
              <a:rPr lang="de-DE" dirty="0"/>
              <a:t> </a:t>
            </a:r>
            <a:r>
              <a:rPr lang="de-DE" dirty="0" err="1"/>
              <a:t>of</a:t>
            </a:r>
            <a:r>
              <a:rPr lang="de-DE" dirty="0"/>
              <a:t> </a:t>
            </a:r>
            <a:r>
              <a:rPr lang="de-DE" dirty="0" err="1"/>
              <a:t>lidar</a:t>
            </a:r>
            <a:r>
              <a:rPr lang="de-DE" dirty="0"/>
              <a:t> </a:t>
            </a:r>
            <a:r>
              <a:rPr lang="de-DE" dirty="0" err="1"/>
              <a:t>sensor</a:t>
            </a:r>
            <a:endParaRPr lang="de-DE" dirty="0"/>
          </a:p>
          <a:p>
            <a:r>
              <a:rPr lang="de-DE" dirty="0" err="1"/>
              <a:t>Map</a:t>
            </a:r>
            <a:r>
              <a:rPr lang="de-DE" dirty="0"/>
              <a:t> </a:t>
            </a:r>
            <a:r>
              <a:rPr lang="de-DE" dirty="0" err="1"/>
              <a:t>categorizes</a:t>
            </a:r>
            <a:r>
              <a:rPr lang="de-DE" dirty="0"/>
              <a:t> </a:t>
            </a:r>
            <a:r>
              <a:rPr lang="de-DE" dirty="0" err="1"/>
              <a:t>points</a:t>
            </a:r>
            <a:endParaRPr lang="de-DE" dirty="0"/>
          </a:p>
          <a:p>
            <a:pPr marL="0" indent="0">
              <a:buNone/>
            </a:pPr>
            <a:r>
              <a:rPr lang="de-DE" dirty="0"/>
              <a:t>1- </a:t>
            </a:r>
            <a:r>
              <a:rPr lang="de-DE" dirty="0" err="1"/>
              <a:t>short</a:t>
            </a:r>
            <a:r>
              <a:rPr lang="de-DE" dirty="0"/>
              <a:t> </a:t>
            </a:r>
            <a:r>
              <a:rPr lang="de-DE" dirty="0" err="1"/>
              <a:t>obstacle</a:t>
            </a:r>
            <a:r>
              <a:rPr lang="de-DE" dirty="0"/>
              <a:t> &lt; 0.4m -&gt; </a:t>
            </a:r>
            <a:r>
              <a:rPr lang="de-DE" dirty="0" err="1"/>
              <a:t>clear</a:t>
            </a:r>
            <a:r>
              <a:rPr lang="de-DE" dirty="0"/>
              <a:t> </a:t>
            </a:r>
            <a:r>
              <a:rPr lang="de-DE" dirty="0" err="1"/>
              <a:t>area</a:t>
            </a:r>
            <a:endParaRPr lang="de-DE" dirty="0"/>
          </a:p>
          <a:p>
            <a:pPr marL="0" indent="0">
              <a:buNone/>
            </a:pPr>
            <a:r>
              <a:rPr lang="en-US" dirty="0"/>
              <a:t>2- high obstacle &gt; </a:t>
            </a:r>
            <a:r>
              <a:rPr lang="de-DE" dirty="0"/>
              <a:t>0.4m -&gt; do not </a:t>
            </a:r>
            <a:r>
              <a:rPr lang="de-DE" dirty="0" err="1"/>
              <a:t>go</a:t>
            </a:r>
            <a:endParaRPr lang="de-DE" dirty="0"/>
          </a:p>
          <a:p>
            <a:pPr marL="0" indent="0">
              <a:buNone/>
            </a:pPr>
            <a:r>
              <a:rPr lang="de-DE" dirty="0"/>
              <a:t>3- </a:t>
            </a:r>
            <a:r>
              <a:rPr lang="de-DE" dirty="0" err="1"/>
              <a:t>free</a:t>
            </a:r>
            <a:r>
              <a:rPr lang="de-DE" dirty="0"/>
              <a:t> </a:t>
            </a:r>
            <a:r>
              <a:rPr lang="de-DE" dirty="0" err="1"/>
              <a:t>area</a:t>
            </a:r>
            <a:endParaRPr lang="en-US" dirty="0"/>
          </a:p>
        </p:txBody>
      </p:sp>
    </p:spTree>
    <p:extLst>
      <p:ext uri="{BB962C8B-B14F-4D97-AF65-F5344CB8AC3E}">
        <p14:creationId xmlns:p14="http://schemas.microsoft.com/office/powerpoint/2010/main" val="1686215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DAFD-B25B-4213-A092-E8F28E575297}"/>
              </a:ext>
            </a:extLst>
          </p:cNvPr>
          <p:cNvSpPr>
            <a:spLocks noGrp="1"/>
          </p:cNvSpPr>
          <p:nvPr>
            <p:ph type="title"/>
          </p:nvPr>
        </p:nvSpPr>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0A3FDD4A-4BC7-4A81-B636-2611F8593C1F}"/>
              </a:ext>
            </a:extLst>
          </p:cNvPr>
          <p:cNvSpPr>
            <a:spLocks noGrp="1"/>
          </p:cNvSpPr>
          <p:nvPr>
            <p:ph idx="1"/>
          </p:nvPr>
        </p:nvSpPr>
        <p:spPr>
          <a:xfrm>
            <a:off x="913795" y="1623318"/>
            <a:ext cx="10353762" cy="4828854"/>
          </a:xfrm>
        </p:spPr>
        <p:txBody>
          <a:bodyPr>
            <a:normAutofit/>
          </a:bodyPr>
          <a:lstStyle/>
          <a:p>
            <a:pPr marL="0" indent="0">
              <a:buNone/>
            </a:pPr>
            <a:r>
              <a:rPr lang="de-DE" dirty="0"/>
              <a:t>Step-2:</a:t>
            </a:r>
          </a:p>
          <a:p>
            <a:r>
              <a:rPr lang="de-DE" dirty="0"/>
              <a:t>Input: </a:t>
            </a:r>
            <a:r>
              <a:rPr lang="de-DE" dirty="0" err="1"/>
              <a:t>segmente</a:t>
            </a:r>
            <a:r>
              <a:rPr lang="de-DE" dirty="0"/>
              <a:t> </a:t>
            </a:r>
            <a:r>
              <a:rPr lang="de-DE" dirty="0" err="1"/>
              <a:t>map</a:t>
            </a:r>
            <a:r>
              <a:rPr lang="de-DE" dirty="0"/>
              <a:t> -&gt; </a:t>
            </a:r>
            <a:r>
              <a:rPr lang="de-DE" dirty="0" err="1"/>
              <a:t>into</a:t>
            </a:r>
            <a:r>
              <a:rPr lang="de-DE" dirty="0"/>
              <a:t> A* </a:t>
            </a:r>
            <a:r>
              <a:rPr lang="de-DE" dirty="0" err="1"/>
              <a:t>planner</a:t>
            </a:r>
            <a:endParaRPr lang="de-DE" dirty="0"/>
          </a:p>
          <a:p>
            <a:r>
              <a:rPr lang="de-DE" dirty="0"/>
              <a:t>Check </a:t>
            </a:r>
            <a:r>
              <a:rPr lang="de-DE" dirty="0" err="1"/>
              <a:t>collision</a:t>
            </a:r>
            <a:r>
              <a:rPr lang="de-DE" dirty="0"/>
              <a:t> </a:t>
            </a:r>
            <a:r>
              <a:rPr lang="de-DE" dirty="0" err="1"/>
              <a:t>for</a:t>
            </a:r>
            <a:r>
              <a:rPr lang="de-DE" dirty="0"/>
              <a:t> </a:t>
            </a:r>
            <a:r>
              <a:rPr lang="de-DE" dirty="0" err="1"/>
              <a:t>point</a:t>
            </a:r>
            <a:endParaRPr lang="de-DE" dirty="0"/>
          </a:p>
          <a:p>
            <a:pPr marL="0" indent="0">
              <a:buNone/>
            </a:pPr>
            <a:r>
              <a:rPr lang="de-DE" dirty="0"/>
              <a:t>1- </a:t>
            </a:r>
            <a:r>
              <a:rPr lang="de-DE" dirty="0" err="1"/>
              <a:t>avoid</a:t>
            </a:r>
            <a:r>
              <a:rPr lang="de-DE" dirty="0"/>
              <a:t> </a:t>
            </a:r>
            <a:r>
              <a:rPr lang="de-DE" dirty="0" err="1"/>
              <a:t>obstacle</a:t>
            </a:r>
            <a:endParaRPr lang="de-DE" dirty="0"/>
          </a:p>
          <a:p>
            <a:pPr marL="0" indent="0">
              <a:buNone/>
            </a:pPr>
            <a:r>
              <a:rPr lang="de-DE" dirty="0"/>
              <a:t>2- </a:t>
            </a:r>
            <a:r>
              <a:rPr lang="de-DE" dirty="0" err="1"/>
              <a:t>enlarge</a:t>
            </a:r>
            <a:r>
              <a:rPr lang="de-DE" dirty="0"/>
              <a:t> </a:t>
            </a:r>
            <a:r>
              <a:rPr lang="de-DE" dirty="0" err="1"/>
              <a:t>legs</a:t>
            </a:r>
            <a:r>
              <a:rPr lang="de-DE" dirty="0"/>
              <a:t> and </a:t>
            </a:r>
            <a:r>
              <a:rPr lang="de-DE" dirty="0" err="1"/>
              <a:t>polygon</a:t>
            </a:r>
            <a:r>
              <a:rPr lang="de-DE" dirty="0"/>
              <a:t> </a:t>
            </a:r>
            <a:r>
              <a:rPr lang="de-DE" dirty="0" err="1"/>
              <a:t>area</a:t>
            </a:r>
            <a:r>
              <a:rPr lang="de-DE" dirty="0"/>
              <a:t> and </a:t>
            </a:r>
            <a:r>
              <a:rPr lang="de-DE" dirty="0" err="1"/>
              <a:t>go</a:t>
            </a:r>
            <a:r>
              <a:rPr lang="de-DE" dirty="0"/>
              <a:t> </a:t>
            </a:r>
            <a:r>
              <a:rPr lang="de-DE" dirty="0" err="1"/>
              <a:t>onto</a:t>
            </a:r>
            <a:r>
              <a:rPr lang="de-DE" dirty="0"/>
              <a:t> </a:t>
            </a:r>
            <a:r>
              <a:rPr lang="de-DE" dirty="0" err="1"/>
              <a:t>obstacle</a:t>
            </a:r>
            <a:endParaRPr lang="de-DE" dirty="0"/>
          </a:p>
          <a:p>
            <a:pPr marL="0" indent="0">
              <a:buNone/>
            </a:pPr>
            <a:r>
              <a:rPr lang="de-DE" dirty="0"/>
              <a:t>3- </a:t>
            </a:r>
            <a:r>
              <a:rPr lang="de-DE" dirty="0" err="1"/>
              <a:t>narrow</a:t>
            </a:r>
            <a:r>
              <a:rPr lang="de-DE" dirty="0"/>
              <a:t> </a:t>
            </a:r>
            <a:r>
              <a:rPr lang="de-DE" dirty="0" err="1"/>
              <a:t>legs</a:t>
            </a:r>
            <a:r>
              <a:rPr lang="de-DE" dirty="0"/>
              <a:t> and fit </a:t>
            </a:r>
            <a:r>
              <a:rPr lang="de-DE" dirty="0" err="1"/>
              <a:t>into</a:t>
            </a:r>
            <a:r>
              <a:rPr lang="de-DE" dirty="0"/>
              <a:t> </a:t>
            </a:r>
            <a:r>
              <a:rPr lang="de-DE" dirty="0" err="1"/>
              <a:t>field</a:t>
            </a:r>
            <a:endParaRPr lang="de-DE" dirty="0"/>
          </a:p>
          <a:p>
            <a:pPr marL="0" indent="0">
              <a:buNone/>
            </a:pPr>
            <a:r>
              <a:rPr lang="de-DE" dirty="0"/>
              <a:t>Check high </a:t>
            </a:r>
            <a:r>
              <a:rPr lang="de-DE" dirty="0" err="1"/>
              <a:t>obstacle</a:t>
            </a:r>
            <a:endParaRPr lang="de-DE" dirty="0"/>
          </a:p>
          <a:p>
            <a:pPr marL="0" indent="0">
              <a:buNone/>
            </a:pPr>
            <a:r>
              <a:rPr lang="de-DE" dirty="0"/>
              <a:t>1- </a:t>
            </a:r>
            <a:r>
              <a:rPr lang="de-DE" dirty="0" err="1"/>
              <a:t>avoid</a:t>
            </a:r>
            <a:r>
              <a:rPr lang="de-DE" dirty="0"/>
              <a:t> </a:t>
            </a:r>
            <a:r>
              <a:rPr lang="de-DE" dirty="0" err="1"/>
              <a:t>obstacle</a:t>
            </a:r>
            <a:endParaRPr lang="de-DE" dirty="0"/>
          </a:p>
          <a:p>
            <a:pPr marL="0" indent="0">
              <a:buNone/>
            </a:pPr>
            <a:r>
              <a:rPr lang="de-DE" dirty="0"/>
              <a:t>2- </a:t>
            </a:r>
            <a:r>
              <a:rPr lang="de-DE" dirty="0" err="1"/>
              <a:t>narrow</a:t>
            </a:r>
            <a:r>
              <a:rPr lang="de-DE" dirty="0"/>
              <a:t> </a:t>
            </a:r>
            <a:r>
              <a:rPr lang="de-DE" dirty="0" err="1"/>
              <a:t>legs</a:t>
            </a:r>
            <a:r>
              <a:rPr lang="de-DE" dirty="0"/>
              <a:t> and fit </a:t>
            </a:r>
            <a:r>
              <a:rPr lang="de-DE" dirty="0" err="1"/>
              <a:t>into</a:t>
            </a:r>
            <a:r>
              <a:rPr lang="de-DE" dirty="0"/>
              <a:t> </a:t>
            </a:r>
            <a:r>
              <a:rPr lang="de-DE" dirty="0" err="1"/>
              <a:t>field</a:t>
            </a:r>
            <a:endParaRPr lang="en-US" dirty="0"/>
          </a:p>
        </p:txBody>
      </p:sp>
    </p:spTree>
    <p:extLst>
      <p:ext uri="{BB962C8B-B14F-4D97-AF65-F5344CB8AC3E}">
        <p14:creationId xmlns:p14="http://schemas.microsoft.com/office/powerpoint/2010/main" val="2105026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0EDF-7425-40D6-BED2-5F3F188D7AFE}"/>
              </a:ext>
            </a:extLst>
          </p:cNvPr>
          <p:cNvSpPr>
            <a:spLocks noGrp="1"/>
          </p:cNvSpPr>
          <p:nvPr>
            <p:ph type="title"/>
          </p:nvPr>
        </p:nvSpPr>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2E5347BA-BC4E-4B36-BED8-48EAEE799928}"/>
              </a:ext>
            </a:extLst>
          </p:cNvPr>
          <p:cNvSpPr>
            <a:spLocks noGrp="1"/>
          </p:cNvSpPr>
          <p:nvPr>
            <p:ph idx="1"/>
          </p:nvPr>
        </p:nvSpPr>
        <p:spPr>
          <a:xfrm>
            <a:off x="1500027" y="1811584"/>
            <a:ext cx="9767530" cy="3979616"/>
          </a:xfrm>
        </p:spPr>
        <p:txBody>
          <a:bodyPr/>
          <a:lstStyle/>
          <a:p>
            <a:r>
              <a:rPr lang="de-DE" dirty="0" err="1"/>
              <a:t>Decisions</a:t>
            </a:r>
            <a:r>
              <a:rPr lang="de-DE" dirty="0"/>
              <a:t> </a:t>
            </a:r>
            <a:r>
              <a:rPr lang="de-DE" dirty="0" err="1"/>
              <a:t>are</a:t>
            </a:r>
            <a:r>
              <a:rPr lang="de-DE" dirty="0"/>
              <a:t> </a:t>
            </a:r>
            <a:r>
              <a:rPr lang="de-DE" dirty="0" err="1"/>
              <a:t>computed</a:t>
            </a:r>
            <a:r>
              <a:rPr lang="de-DE" dirty="0"/>
              <a:t> </a:t>
            </a:r>
            <a:r>
              <a:rPr lang="de-DE" dirty="0" err="1"/>
              <a:t>by</a:t>
            </a:r>
            <a:r>
              <a:rPr lang="de-DE" dirty="0"/>
              <a:t> </a:t>
            </a:r>
            <a:r>
              <a:rPr lang="de-DE" dirty="0" err="1"/>
              <a:t>cost</a:t>
            </a:r>
            <a:r>
              <a:rPr lang="de-DE" dirty="0"/>
              <a:t> </a:t>
            </a:r>
            <a:r>
              <a:rPr lang="de-DE" dirty="0" err="1"/>
              <a:t>function</a:t>
            </a:r>
            <a:r>
              <a:rPr lang="de-DE" dirty="0"/>
              <a:t>;</a:t>
            </a:r>
          </a:p>
          <a:p>
            <a:endParaRPr lang="en-US" dirty="0"/>
          </a:p>
        </p:txBody>
      </p:sp>
      <p:pic>
        <p:nvPicPr>
          <p:cNvPr id="4" name="Picture 3">
            <a:extLst>
              <a:ext uri="{FF2B5EF4-FFF2-40B4-BE49-F238E27FC236}">
                <a16:creationId xmlns:a16="http://schemas.microsoft.com/office/drawing/2014/main" id="{DB506199-9B57-42ED-98CE-894BFFD8A253}"/>
              </a:ext>
            </a:extLst>
          </p:cNvPr>
          <p:cNvPicPr>
            <a:picLocks noChangeAspect="1"/>
          </p:cNvPicPr>
          <p:nvPr/>
        </p:nvPicPr>
        <p:blipFill>
          <a:blip r:embed="rId3"/>
          <a:stretch>
            <a:fillRect/>
          </a:stretch>
        </p:blipFill>
        <p:spPr>
          <a:xfrm>
            <a:off x="2640228" y="2545367"/>
            <a:ext cx="6503772" cy="3979616"/>
          </a:xfrm>
          <a:prstGeom prst="rect">
            <a:avLst/>
          </a:prstGeom>
        </p:spPr>
      </p:pic>
    </p:spTree>
    <p:extLst>
      <p:ext uri="{BB962C8B-B14F-4D97-AF65-F5344CB8AC3E}">
        <p14:creationId xmlns:p14="http://schemas.microsoft.com/office/powerpoint/2010/main" val="2310275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A828-7443-410D-A547-54398B9D1978}"/>
              </a:ext>
            </a:extLst>
          </p:cNvPr>
          <p:cNvSpPr>
            <a:spLocks noGrp="1"/>
          </p:cNvSpPr>
          <p:nvPr>
            <p:ph type="title"/>
          </p:nvPr>
        </p:nvSpPr>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3DD0EEFF-4BD5-4E37-841B-D8407CAFC4C9}"/>
              </a:ext>
            </a:extLst>
          </p:cNvPr>
          <p:cNvSpPr>
            <a:spLocks noGrp="1"/>
          </p:cNvSpPr>
          <p:nvPr>
            <p:ph idx="1"/>
          </p:nvPr>
        </p:nvSpPr>
        <p:spPr/>
        <p:txBody>
          <a:bodyPr/>
          <a:lstStyle/>
          <a:p>
            <a:pPr marL="0" indent="0">
              <a:buNone/>
            </a:pPr>
            <a:r>
              <a:rPr lang="de-DE" dirty="0"/>
              <a:t>Step-3:</a:t>
            </a:r>
          </a:p>
          <a:p>
            <a:r>
              <a:rPr lang="de-DE" dirty="0" err="1"/>
              <a:t>If</a:t>
            </a:r>
            <a:r>
              <a:rPr lang="de-DE" dirty="0"/>
              <a:t> not valid </a:t>
            </a:r>
            <a:r>
              <a:rPr lang="de-DE" dirty="0" err="1"/>
              <a:t>path</a:t>
            </a:r>
            <a:r>
              <a:rPr lang="de-DE" dirty="0"/>
              <a:t> </a:t>
            </a:r>
            <a:r>
              <a:rPr lang="de-DE" dirty="0" err="1"/>
              <a:t>exists</a:t>
            </a:r>
            <a:r>
              <a:rPr lang="de-DE" dirty="0"/>
              <a:t> -&gt; </a:t>
            </a:r>
            <a:r>
              <a:rPr lang="de-DE" dirty="0" err="1"/>
              <a:t>get</a:t>
            </a:r>
            <a:r>
              <a:rPr lang="de-DE" dirty="0"/>
              <a:t> </a:t>
            </a:r>
            <a:r>
              <a:rPr lang="de-DE" dirty="0" err="1"/>
              <a:t>roughness</a:t>
            </a:r>
            <a:r>
              <a:rPr lang="de-DE" dirty="0"/>
              <a:t> </a:t>
            </a:r>
            <a:r>
              <a:rPr lang="de-DE" dirty="0" err="1"/>
              <a:t>information</a:t>
            </a:r>
            <a:r>
              <a:rPr lang="de-DE" dirty="0"/>
              <a:t> </a:t>
            </a:r>
            <a:r>
              <a:rPr lang="de-DE" dirty="0" err="1"/>
              <a:t>from</a:t>
            </a:r>
            <a:r>
              <a:rPr lang="de-DE" dirty="0"/>
              <a:t> </a:t>
            </a:r>
            <a:r>
              <a:rPr lang="de-DE" dirty="0" err="1"/>
              <a:t>segmented</a:t>
            </a:r>
            <a:r>
              <a:rPr lang="de-DE" dirty="0"/>
              <a:t> </a:t>
            </a:r>
            <a:r>
              <a:rPr lang="de-DE" dirty="0" err="1"/>
              <a:t>map</a:t>
            </a:r>
            <a:r>
              <a:rPr lang="de-DE" dirty="0"/>
              <a:t> (</a:t>
            </a:r>
            <a:r>
              <a:rPr lang="de-DE" dirty="0" err="1"/>
              <a:t>low</a:t>
            </a:r>
            <a:r>
              <a:rPr lang="de-DE" dirty="0"/>
              <a:t> </a:t>
            </a:r>
            <a:r>
              <a:rPr lang="de-DE" dirty="0" err="1"/>
              <a:t>obstacle</a:t>
            </a:r>
            <a:r>
              <a:rPr lang="de-DE" dirty="0"/>
              <a:t> </a:t>
            </a:r>
            <a:r>
              <a:rPr lang="de-DE" dirty="0" err="1"/>
              <a:t>info</a:t>
            </a:r>
            <a:r>
              <a:rPr lang="de-DE" dirty="0"/>
              <a:t>)</a:t>
            </a:r>
          </a:p>
          <a:p>
            <a:r>
              <a:rPr lang="de-DE" dirty="0" err="1"/>
              <a:t>If</a:t>
            </a:r>
            <a:r>
              <a:rPr lang="de-DE" dirty="0"/>
              <a:t> </a:t>
            </a:r>
            <a:r>
              <a:rPr lang="de-DE" dirty="0" err="1"/>
              <a:t>roughness</a:t>
            </a:r>
            <a:r>
              <a:rPr lang="de-DE" dirty="0"/>
              <a:t> &lt; 0.3cm -&gt; </a:t>
            </a:r>
            <a:r>
              <a:rPr lang="de-DE" dirty="0" err="1"/>
              <a:t>make</a:t>
            </a:r>
            <a:r>
              <a:rPr lang="de-DE" dirty="0"/>
              <a:t> </a:t>
            </a:r>
            <a:r>
              <a:rPr lang="de-DE" dirty="0" err="1"/>
              <a:t>free</a:t>
            </a:r>
            <a:r>
              <a:rPr lang="de-DE" dirty="0"/>
              <a:t> </a:t>
            </a:r>
            <a:r>
              <a:rPr lang="de-DE" dirty="0" err="1"/>
              <a:t>for</a:t>
            </a:r>
            <a:r>
              <a:rPr lang="de-DE" dirty="0"/>
              <a:t> </a:t>
            </a:r>
            <a:r>
              <a:rPr lang="de-DE" dirty="0" err="1"/>
              <a:t>segmented</a:t>
            </a:r>
            <a:r>
              <a:rPr lang="de-DE" dirty="0"/>
              <a:t> </a:t>
            </a:r>
            <a:r>
              <a:rPr lang="de-DE" dirty="0" err="1"/>
              <a:t>map</a:t>
            </a:r>
            <a:r>
              <a:rPr lang="de-DE" dirty="0"/>
              <a:t> </a:t>
            </a:r>
          </a:p>
          <a:p>
            <a:r>
              <a:rPr lang="de-DE" dirty="0"/>
              <a:t>Robot </a:t>
            </a:r>
            <a:r>
              <a:rPr lang="de-DE" dirty="0" err="1"/>
              <a:t>moves</a:t>
            </a:r>
            <a:r>
              <a:rPr lang="de-DE" dirty="0"/>
              <a:t> </a:t>
            </a:r>
            <a:r>
              <a:rPr lang="de-DE" dirty="0" err="1"/>
              <a:t>with</a:t>
            </a:r>
            <a:r>
              <a:rPr lang="de-DE" dirty="0"/>
              <a:t> </a:t>
            </a:r>
            <a:r>
              <a:rPr lang="de-DE" dirty="0" err="1"/>
              <a:t>lower</a:t>
            </a:r>
            <a:r>
              <a:rPr lang="de-DE" dirty="0"/>
              <a:t> </a:t>
            </a:r>
            <a:r>
              <a:rPr lang="de-DE" dirty="0" err="1"/>
              <a:t>velocity</a:t>
            </a:r>
            <a:endParaRPr lang="de-DE" dirty="0"/>
          </a:p>
          <a:p>
            <a:endParaRPr lang="en-US" dirty="0"/>
          </a:p>
        </p:txBody>
      </p:sp>
    </p:spTree>
    <p:extLst>
      <p:ext uri="{BB962C8B-B14F-4D97-AF65-F5344CB8AC3E}">
        <p14:creationId xmlns:p14="http://schemas.microsoft.com/office/powerpoint/2010/main" val="68531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F1B8-365B-4D8B-9160-6AB04821A1D2}"/>
              </a:ext>
            </a:extLst>
          </p:cNvPr>
          <p:cNvSpPr>
            <a:spLocks noGrp="1"/>
          </p:cNvSpPr>
          <p:nvPr>
            <p:ph type="title"/>
          </p:nvPr>
        </p:nvSpPr>
        <p:spPr>
          <a:xfrm>
            <a:off x="919119" y="0"/>
            <a:ext cx="10353761" cy="1092962"/>
          </a:xfrm>
        </p:spPr>
        <p:txBody>
          <a:bodyPr/>
          <a:lstStyle/>
          <a:p>
            <a:r>
              <a:rPr lang="en-US" dirty="0"/>
              <a:t>model applications on the robot</a:t>
            </a:r>
          </a:p>
        </p:txBody>
      </p:sp>
      <p:sp>
        <p:nvSpPr>
          <p:cNvPr id="3" name="Content Placeholder 2">
            <a:extLst>
              <a:ext uri="{FF2B5EF4-FFF2-40B4-BE49-F238E27FC236}">
                <a16:creationId xmlns:a16="http://schemas.microsoft.com/office/drawing/2014/main" id="{CEBC46BC-9061-4497-A57C-7D21A3C48103}"/>
              </a:ext>
            </a:extLst>
          </p:cNvPr>
          <p:cNvSpPr>
            <a:spLocks noGrp="1"/>
          </p:cNvSpPr>
          <p:nvPr>
            <p:ph idx="1"/>
          </p:nvPr>
        </p:nvSpPr>
        <p:spPr>
          <a:xfrm>
            <a:off x="465299" y="4715838"/>
            <a:ext cx="11434400" cy="1921268"/>
          </a:xfrm>
        </p:spPr>
        <p:txBody>
          <a:bodyPr>
            <a:normAutofit/>
          </a:bodyPr>
          <a:lstStyle/>
          <a:p>
            <a:r>
              <a:rPr lang="de-DE" dirty="0"/>
              <a:t>This </a:t>
            </a:r>
            <a:r>
              <a:rPr lang="de-DE" dirty="0" err="1"/>
              <a:t>shows</a:t>
            </a:r>
            <a:r>
              <a:rPr lang="de-DE" dirty="0"/>
              <a:t> </a:t>
            </a:r>
            <a:r>
              <a:rPr lang="de-DE" dirty="0" err="1"/>
              <a:t>navigation</a:t>
            </a:r>
            <a:r>
              <a:rPr lang="de-DE" dirty="0"/>
              <a:t> </a:t>
            </a:r>
            <a:r>
              <a:rPr lang="de-DE" dirty="0" err="1"/>
              <a:t>planning</a:t>
            </a:r>
            <a:r>
              <a:rPr lang="de-DE" dirty="0"/>
              <a:t>: 20ms valid plan, instant </a:t>
            </a:r>
            <a:r>
              <a:rPr lang="de-DE" dirty="0" err="1"/>
              <a:t>reply</a:t>
            </a:r>
            <a:r>
              <a:rPr lang="de-DE" dirty="0"/>
              <a:t> </a:t>
            </a:r>
            <a:r>
              <a:rPr lang="de-DE" dirty="0" err="1"/>
              <a:t>with</a:t>
            </a:r>
            <a:r>
              <a:rPr lang="de-DE" dirty="0"/>
              <a:t> 15ms </a:t>
            </a:r>
            <a:r>
              <a:rPr lang="de-DE" dirty="0" err="1"/>
              <a:t>estimate</a:t>
            </a:r>
            <a:endParaRPr lang="de-DE" dirty="0"/>
          </a:p>
          <a:p>
            <a:r>
              <a:rPr lang="de-DE" dirty="0"/>
              <a:t>1- </a:t>
            </a:r>
            <a:r>
              <a:rPr lang="de-DE" dirty="0" err="1"/>
              <a:t>avoid</a:t>
            </a:r>
            <a:r>
              <a:rPr lang="de-DE" dirty="0"/>
              <a:t> </a:t>
            </a:r>
            <a:r>
              <a:rPr lang="de-DE" dirty="0" err="1"/>
              <a:t>from</a:t>
            </a:r>
            <a:r>
              <a:rPr lang="de-DE" dirty="0"/>
              <a:t> </a:t>
            </a:r>
            <a:r>
              <a:rPr lang="de-DE" dirty="0" err="1"/>
              <a:t>obstacle</a:t>
            </a:r>
            <a:endParaRPr lang="de-DE" dirty="0"/>
          </a:p>
          <a:p>
            <a:r>
              <a:rPr lang="de-DE" dirty="0"/>
              <a:t>2- </a:t>
            </a:r>
            <a:r>
              <a:rPr lang="de-DE" dirty="0" err="1"/>
              <a:t>narrow</a:t>
            </a:r>
            <a:r>
              <a:rPr lang="de-DE" dirty="0"/>
              <a:t> </a:t>
            </a:r>
            <a:r>
              <a:rPr lang="de-DE" dirty="0" err="1"/>
              <a:t>legs</a:t>
            </a:r>
            <a:endParaRPr lang="de-DE" dirty="0"/>
          </a:p>
          <a:p>
            <a:r>
              <a:rPr lang="de-DE" dirty="0"/>
              <a:t>3- </a:t>
            </a:r>
            <a:r>
              <a:rPr lang="de-DE" dirty="0" err="1"/>
              <a:t>no</a:t>
            </a:r>
            <a:r>
              <a:rPr lang="de-DE" dirty="0"/>
              <a:t> </a:t>
            </a:r>
            <a:r>
              <a:rPr lang="de-DE" dirty="0" err="1"/>
              <a:t>path</a:t>
            </a:r>
            <a:r>
              <a:rPr lang="de-DE" dirty="0"/>
              <a:t> -&gt; </a:t>
            </a:r>
            <a:r>
              <a:rPr lang="de-DE" dirty="0" err="1"/>
              <a:t>go</a:t>
            </a:r>
            <a:r>
              <a:rPr lang="de-DE" dirty="0"/>
              <a:t> </a:t>
            </a:r>
            <a:r>
              <a:rPr lang="de-DE" dirty="0" err="1"/>
              <a:t>onto</a:t>
            </a:r>
            <a:r>
              <a:rPr lang="de-DE" dirty="0"/>
              <a:t> </a:t>
            </a:r>
            <a:r>
              <a:rPr lang="de-DE" dirty="0" err="1"/>
              <a:t>obstacle</a:t>
            </a:r>
            <a:endParaRPr lang="en-US" dirty="0"/>
          </a:p>
        </p:txBody>
      </p:sp>
      <p:pic>
        <p:nvPicPr>
          <p:cNvPr id="7" name="Picture 6" descr="A screenshot of a video game&#10;&#10;Description automatically generated with low confidence">
            <a:extLst>
              <a:ext uri="{FF2B5EF4-FFF2-40B4-BE49-F238E27FC236}">
                <a16:creationId xmlns:a16="http://schemas.microsoft.com/office/drawing/2014/main" id="{0E552749-3417-4511-82CD-B2BC636FC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99" y="922558"/>
            <a:ext cx="11434400" cy="3655057"/>
          </a:xfrm>
          <a:prstGeom prst="rect">
            <a:avLst/>
          </a:prstGeom>
        </p:spPr>
      </p:pic>
    </p:spTree>
    <p:extLst>
      <p:ext uri="{BB962C8B-B14F-4D97-AF65-F5344CB8AC3E}">
        <p14:creationId xmlns:p14="http://schemas.microsoft.com/office/powerpoint/2010/main" val="417233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1F4E-E474-4475-8D71-FC904790F543}"/>
              </a:ext>
            </a:extLst>
          </p:cNvPr>
          <p:cNvSpPr>
            <a:spLocks noGrp="1"/>
          </p:cNvSpPr>
          <p:nvPr>
            <p:ph type="title"/>
          </p:nvPr>
        </p:nvSpPr>
        <p:spPr/>
        <p:txBody>
          <a:bodyPr/>
          <a:lstStyle/>
          <a:p>
            <a:r>
              <a:rPr lang="de-DE" dirty="0"/>
              <a:t>VIDEO ACTION</a:t>
            </a:r>
            <a:endParaRPr lang="en-US" dirty="0"/>
          </a:p>
        </p:txBody>
      </p:sp>
      <p:sp>
        <p:nvSpPr>
          <p:cNvPr id="3" name="Content Placeholder 2">
            <a:extLst>
              <a:ext uri="{FF2B5EF4-FFF2-40B4-BE49-F238E27FC236}">
                <a16:creationId xmlns:a16="http://schemas.microsoft.com/office/drawing/2014/main" id="{F6533C00-C015-4039-924E-53FD9C6FB1DB}"/>
              </a:ext>
            </a:extLst>
          </p:cNvPr>
          <p:cNvSpPr>
            <a:spLocks noGrp="1"/>
          </p:cNvSpPr>
          <p:nvPr>
            <p:ph idx="1"/>
          </p:nvPr>
        </p:nvSpPr>
        <p:spPr/>
        <p:txBody>
          <a:bodyPr/>
          <a:lstStyle/>
          <a:p>
            <a:r>
              <a:rPr lang="en-US" b="0" i="0" u="sng" dirty="0">
                <a:solidFill>
                  <a:srgbClr val="000000"/>
                </a:solidFill>
                <a:effectLst/>
                <a:latin typeface="Lato"/>
                <a:hlinkClick r:id="rId2"/>
              </a:rPr>
              <a:t>https://youtu.be/QSdB3DBuiu4</a:t>
            </a:r>
            <a:endParaRPr lang="en-US" b="0" i="0" u="sng" dirty="0">
              <a:solidFill>
                <a:srgbClr val="000000"/>
              </a:solidFill>
              <a:effectLst/>
              <a:latin typeface="Lato"/>
            </a:endParaRPr>
          </a:p>
        </p:txBody>
      </p:sp>
    </p:spTree>
    <p:extLst>
      <p:ext uri="{BB962C8B-B14F-4D97-AF65-F5344CB8AC3E}">
        <p14:creationId xmlns:p14="http://schemas.microsoft.com/office/powerpoint/2010/main" val="64672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D386-2C9E-40EF-8375-F2E1EB7920AE}"/>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4920C2C-28C9-455D-B5B1-DDCCB2F147C0}"/>
              </a:ext>
            </a:extLst>
          </p:cNvPr>
          <p:cNvSpPr>
            <a:spLocks noGrp="1"/>
          </p:cNvSpPr>
          <p:nvPr>
            <p:ph idx="1"/>
          </p:nvPr>
        </p:nvSpPr>
        <p:spPr/>
        <p:txBody>
          <a:bodyPr/>
          <a:lstStyle/>
          <a:p>
            <a:r>
              <a:rPr lang="en-US" dirty="0">
                <a:effectLst/>
              </a:rPr>
              <a:t>F</a:t>
            </a:r>
            <a:r>
              <a:rPr lang="en-US" b="0" i="0" dirty="0">
                <a:effectLst/>
              </a:rPr>
              <a:t>or the segmentation and estimation, end-to-end solution for </a:t>
            </a:r>
            <a:r>
              <a:rPr lang="en-US" b="0" i="0" dirty="0" err="1">
                <a:effectLst/>
              </a:rPr>
              <a:t>thedifferent</a:t>
            </a:r>
            <a:r>
              <a:rPr lang="en-US" b="0" i="0" dirty="0">
                <a:effectLst/>
              </a:rPr>
              <a:t> datasets is never stated on previous studies</a:t>
            </a:r>
          </a:p>
          <a:p>
            <a:r>
              <a:rPr lang="en-US" b="0" i="0" dirty="0">
                <a:effectLst/>
              </a:rPr>
              <a:t>The author uses an easy words and readable sentences not to cause fatigu</a:t>
            </a:r>
            <a:r>
              <a:rPr lang="en-US" dirty="0">
                <a:effectLst/>
              </a:rPr>
              <a:t>e</a:t>
            </a:r>
          </a:p>
          <a:p>
            <a:r>
              <a:rPr lang="en-US" dirty="0">
                <a:effectLst/>
              </a:rPr>
              <a:t>The </a:t>
            </a:r>
            <a:r>
              <a:rPr lang="en-US" b="0" i="0" dirty="0">
                <a:effectLst/>
              </a:rPr>
              <a:t>architecture with previous studies on similar models and datasets are compared so that we can see difference between them and how the performance differ</a:t>
            </a:r>
          </a:p>
          <a:p>
            <a:r>
              <a:rPr lang="en-US" b="0" i="0" dirty="0">
                <a:effectLst/>
              </a:rPr>
              <a:t>This paper is mostly related to previous studies.</a:t>
            </a:r>
            <a:endParaRPr lang="en-US" dirty="0">
              <a:effectLst/>
            </a:endParaRPr>
          </a:p>
          <a:p>
            <a:r>
              <a:rPr lang="en-US" b="0" i="0" dirty="0">
                <a:effectLst/>
              </a:rPr>
              <a:t>Therefore it may take more time for non-familiar researches </a:t>
            </a:r>
            <a:r>
              <a:rPr lang="en-US" b="0" i="0" dirty="0" err="1">
                <a:effectLst/>
              </a:rPr>
              <a:t>unlessthey</a:t>
            </a:r>
            <a:r>
              <a:rPr lang="en-US" b="0" i="0" dirty="0">
                <a:effectLst/>
              </a:rPr>
              <a:t> are familiar with these kind of studies</a:t>
            </a:r>
            <a:endParaRPr lang="en-US" dirty="0"/>
          </a:p>
        </p:txBody>
      </p:sp>
    </p:spTree>
    <p:extLst>
      <p:ext uri="{BB962C8B-B14F-4D97-AF65-F5344CB8AC3E}">
        <p14:creationId xmlns:p14="http://schemas.microsoft.com/office/powerpoint/2010/main" val="4190633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05C2-4CF6-413E-BA78-8F42A63701E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7F1820E-F8F4-4C9F-95F1-4398C0C75300}"/>
              </a:ext>
            </a:extLst>
          </p:cNvPr>
          <p:cNvSpPr>
            <a:spLocks noGrp="1"/>
          </p:cNvSpPr>
          <p:nvPr>
            <p:ph idx="1"/>
          </p:nvPr>
        </p:nvSpPr>
        <p:spPr/>
        <p:txBody>
          <a:bodyPr/>
          <a:lstStyle/>
          <a:p>
            <a:r>
              <a:rPr lang="en-US" dirty="0">
                <a:effectLst/>
              </a:rPr>
              <a:t>M</a:t>
            </a:r>
            <a:r>
              <a:rPr lang="en-US" b="0" i="0" dirty="0">
                <a:effectLst/>
              </a:rPr>
              <a:t>odifying the number of the layers and bias values may improve the performance slightly</a:t>
            </a:r>
          </a:p>
          <a:p>
            <a:r>
              <a:rPr lang="en-US" b="0" i="0" dirty="0">
                <a:effectLst/>
              </a:rPr>
              <a:t>The algorithm should be improved in more difficult and cluttered and complex places</a:t>
            </a:r>
          </a:p>
          <a:p>
            <a:r>
              <a:rPr lang="en-US" dirty="0">
                <a:effectLst/>
              </a:rPr>
              <a:t>T</a:t>
            </a:r>
            <a:r>
              <a:rPr lang="en-US" b="0" i="0" dirty="0">
                <a:effectLst/>
              </a:rPr>
              <a:t>hey can apply different future plans apart from their applications</a:t>
            </a:r>
            <a:endParaRPr lang="en-US" dirty="0">
              <a:effectLst/>
            </a:endParaRPr>
          </a:p>
          <a:p>
            <a:r>
              <a:rPr lang="en-US" dirty="0">
                <a:effectLst/>
              </a:rPr>
              <a:t>I</a:t>
            </a:r>
            <a:r>
              <a:rPr lang="en-US" b="0" i="0" dirty="0">
                <a:effectLst/>
              </a:rPr>
              <a:t>f the robot hands become powerful enough, then the robot control better and performance can be improved effectively</a:t>
            </a:r>
            <a:endParaRPr lang="en-US" dirty="0"/>
          </a:p>
        </p:txBody>
      </p:sp>
    </p:spTree>
    <p:extLst>
      <p:ext uri="{BB962C8B-B14F-4D97-AF65-F5344CB8AC3E}">
        <p14:creationId xmlns:p14="http://schemas.microsoft.com/office/powerpoint/2010/main" val="161020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9CCC8-E38C-4DA7-9C83-C8AB722F4F90}"/>
              </a:ext>
            </a:extLst>
          </p:cNvPr>
          <p:cNvSpPr>
            <a:spLocks noGrp="1"/>
          </p:cNvSpPr>
          <p:nvPr>
            <p:ph type="title"/>
          </p:nvPr>
        </p:nvSpPr>
        <p:spPr>
          <a:xfrm>
            <a:off x="919118" y="321924"/>
            <a:ext cx="10353761" cy="1326321"/>
          </a:xfrm>
        </p:spPr>
        <p:txBody>
          <a:bodyPr/>
          <a:lstStyle/>
          <a:p>
            <a:r>
              <a:rPr lang="de-DE" dirty="0"/>
              <a:t>MOTIVATION</a:t>
            </a:r>
            <a:endParaRPr lang="en-US" dirty="0"/>
          </a:p>
        </p:txBody>
      </p:sp>
      <p:pic>
        <p:nvPicPr>
          <p:cNvPr id="7" name="Content Placeholder 6" descr="Timeline&#10;&#10;Description automatically generated">
            <a:extLst>
              <a:ext uri="{FF2B5EF4-FFF2-40B4-BE49-F238E27FC236}">
                <a16:creationId xmlns:a16="http://schemas.microsoft.com/office/drawing/2014/main" id="{26C1D32F-6FE0-4CEB-BF7F-0FEB3503A7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496" y="1864854"/>
            <a:ext cx="11913008" cy="4124980"/>
          </a:xfrm>
        </p:spPr>
      </p:pic>
    </p:spTree>
    <p:extLst>
      <p:ext uri="{BB962C8B-B14F-4D97-AF65-F5344CB8AC3E}">
        <p14:creationId xmlns:p14="http://schemas.microsoft.com/office/powerpoint/2010/main" val="1477932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639D-50E1-4578-99E5-15014CE6169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DD8B1E0-F423-4995-852F-12C919304509}"/>
              </a:ext>
            </a:extLst>
          </p:cNvPr>
          <p:cNvSpPr>
            <a:spLocks noGrp="1"/>
          </p:cNvSpPr>
          <p:nvPr>
            <p:ph idx="1"/>
          </p:nvPr>
        </p:nvSpPr>
        <p:spPr/>
        <p:txBody>
          <a:bodyPr>
            <a:normAutofit/>
          </a:bodyPr>
          <a:lstStyle/>
          <a:p>
            <a:r>
              <a:rPr lang="en-US" dirty="0"/>
              <a:t>Segment terrains and estimate their roughness by using end-to-end deep convolutional neural networks</a:t>
            </a:r>
          </a:p>
          <a:p>
            <a:r>
              <a:rPr lang="en-US" dirty="0"/>
              <a:t>Robot has autonomous planning and controlling for navigation</a:t>
            </a:r>
          </a:p>
          <a:p>
            <a:r>
              <a:rPr lang="en-US" dirty="0"/>
              <a:t>Enhance applications like speed configuration and path planning</a:t>
            </a:r>
          </a:p>
          <a:p>
            <a:r>
              <a:rPr lang="en-US" dirty="0"/>
              <a:t>It is well-proposed methods to optimize the robot planning</a:t>
            </a:r>
          </a:p>
          <a:p>
            <a:r>
              <a:rPr lang="en-US" dirty="0"/>
              <a:t>In the future, it should consider the complex and cluttered spaces</a:t>
            </a:r>
          </a:p>
        </p:txBody>
      </p:sp>
    </p:spTree>
    <p:extLst>
      <p:ext uri="{BB962C8B-B14F-4D97-AF65-F5344CB8AC3E}">
        <p14:creationId xmlns:p14="http://schemas.microsoft.com/office/powerpoint/2010/main" val="3939633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9F65-E864-4BBB-8BC6-19829AFEB390}"/>
              </a:ext>
            </a:extLst>
          </p:cNvPr>
          <p:cNvSpPr>
            <a:spLocks noGrp="1"/>
          </p:cNvSpPr>
          <p:nvPr>
            <p:ph type="title"/>
          </p:nvPr>
        </p:nvSpPr>
        <p:spPr/>
        <p:txBody>
          <a:bodyPr/>
          <a:lstStyle/>
          <a:p>
            <a:r>
              <a:rPr lang="de-DE" dirty="0" err="1"/>
              <a:t>reference</a:t>
            </a:r>
            <a:endParaRPr lang="en-US" dirty="0"/>
          </a:p>
        </p:txBody>
      </p:sp>
      <p:sp>
        <p:nvSpPr>
          <p:cNvPr id="3" name="Content Placeholder 2">
            <a:extLst>
              <a:ext uri="{FF2B5EF4-FFF2-40B4-BE49-F238E27FC236}">
                <a16:creationId xmlns:a16="http://schemas.microsoft.com/office/drawing/2014/main" id="{434A71E9-F12B-44A4-B133-FF16AD42DBFF}"/>
              </a:ext>
            </a:extLst>
          </p:cNvPr>
          <p:cNvSpPr>
            <a:spLocks noGrp="1"/>
          </p:cNvSpPr>
          <p:nvPr>
            <p:ph idx="1"/>
          </p:nvPr>
        </p:nvSpPr>
        <p:spPr>
          <a:xfrm>
            <a:off x="924444" y="1582220"/>
            <a:ext cx="10353762" cy="4993241"/>
          </a:xfrm>
        </p:spPr>
        <p:txBody>
          <a:bodyPr>
            <a:normAutofit fontScale="92500" lnSpcReduction="20000"/>
          </a:bodyPr>
          <a:lstStyle/>
          <a:p>
            <a:endParaRPr lang="en-US" dirty="0"/>
          </a:p>
          <a:p>
            <a:r>
              <a:rPr lang="en-US" dirty="0"/>
              <a:t>[1] V. </a:t>
            </a:r>
            <a:r>
              <a:rPr lang="en-US" dirty="0" err="1"/>
              <a:t>Suryamurthy</a:t>
            </a:r>
            <a:r>
              <a:rPr lang="en-US" dirty="0"/>
              <a:t>, V.S. Raghavan, A. </a:t>
            </a:r>
            <a:r>
              <a:rPr lang="en-US" dirty="0" err="1"/>
              <a:t>Laurenzi</a:t>
            </a:r>
            <a:r>
              <a:rPr lang="en-US" dirty="0"/>
              <a:t>, N.G. </a:t>
            </a:r>
            <a:r>
              <a:rPr lang="en-US" dirty="0" err="1"/>
              <a:t>Tsagarakis</a:t>
            </a:r>
            <a:r>
              <a:rPr lang="en-US" dirty="0"/>
              <a:t>, D. </a:t>
            </a:r>
            <a:r>
              <a:rPr lang="en-US" dirty="0" err="1"/>
              <a:t>Kanoulas</a:t>
            </a:r>
            <a:r>
              <a:rPr lang="en-US" dirty="0"/>
              <a:t> “Terrain Segmentation and Roughness Estimation using RGB Data: Path Planning Application on the CENTAURO Robot”, 2019</a:t>
            </a:r>
          </a:p>
          <a:p>
            <a:r>
              <a:rPr lang="en-US" dirty="0"/>
              <a:t>[2] S. Bell et al., “Material Recognition in the Wild with the Materials in Context Database,” in IEEE CVPR, 2015, pp. 3479–3487.</a:t>
            </a:r>
          </a:p>
          <a:p>
            <a:r>
              <a:rPr lang="en-US" dirty="0"/>
              <a:t>[3] T.-C. Wang et al., “A 4D Light-Field Dataset and CNN Architectures for Material Recognition,” in ECCV, 2016, pp. 121–138.</a:t>
            </a:r>
          </a:p>
          <a:p>
            <a:r>
              <a:rPr lang="en-US" dirty="0"/>
              <a:t>[4] A. Howard and H. </a:t>
            </a:r>
            <a:r>
              <a:rPr lang="en-US" dirty="0" err="1"/>
              <a:t>Seraji</a:t>
            </a:r>
            <a:r>
              <a:rPr lang="en-US" dirty="0"/>
              <a:t>, “Vision-based Terrain Characterization and </a:t>
            </a:r>
            <a:r>
              <a:rPr lang="en-US" dirty="0" err="1"/>
              <a:t>Traversability</a:t>
            </a:r>
            <a:r>
              <a:rPr lang="en-US" dirty="0"/>
              <a:t> Assessment,” Journal of Robotic Systems, vol. 18, no. 10, pp. 577–587, 2001. </a:t>
            </a:r>
          </a:p>
          <a:p>
            <a:r>
              <a:rPr lang="en-US" dirty="0"/>
              <a:t>[5] J. Kim et al., “RGBD Camera Based Material Recognition via Surface Roughness Estimation,” in IEEE WACV, 2018, pp. 1963–1971.</a:t>
            </a:r>
          </a:p>
          <a:p>
            <a:r>
              <a:rPr lang="en-US" dirty="0"/>
              <a:t>[6] S. Ram, “Semantic Segmentation for Terrain Roughness Estimation Using Data </a:t>
            </a:r>
            <a:r>
              <a:rPr lang="en-US" dirty="0" err="1"/>
              <a:t>Autolabeled</a:t>
            </a:r>
            <a:r>
              <a:rPr lang="en-US" dirty="0"/>
              <a:t> with a Custom Roughness Metric,” Master’s thesis, 2018.</a:t>
            </a:r>
          </a:p>
        </p:txBody>
      </p:sp>
    </p:spTree>
    <p:extLst>
      <p:ext uri="{BB962C8B-B14F-4D97-AF65-F5344CB8AC3E}">
        <p14:creationId xmlns:p14="http://schemas.microsoft.com/office/powerpoint/2010/main" val="2891105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356-B447-42A4-AFB4-A69CC3989185}"/>
              </a:ext>
            </a:extLst>
          </p:cNvPr>
          <p:cNvSpPr>
            <a:spLocks noGrp="1"/>
          </p:cNvSpPr>
          <p:nvPr>
            <p:ph type="title"/>
          </p:nvPr>
        </p:nvSpPr>
        <p:spPr/>
        <p:txBody>
          <a:bodyPr/>
          <a:lstStyle/>
          <a:p>
            <a:r>
              <a:rPr lang="de-DE" dirty="0"/>
              <a:t>THANK YOU / </a:t>
            </a:r>
            <a:r>
              <a:rPr lang="de-DE" dirty="0" err="1"/>
              <a:t>questions</a:t>
            </a:r>
            <a:endParaRPr lang="en-US" dirty="0"/>
          </a:p>
        </p:txBody>
      </p:sp>
      <p:sp>
        <p:nvSpPr>
          <p:cNvPr id="3" name="Content Placeholder 2">
            <a:extLst>
              <a:ext uri="{FF2B5EF4-FFF2-40B4-BE49-F238E27FC236}">
                <a16:creationId xmlns:a16="http://schemas.microsoft.com/office/drawing/2014/main" id="{DBE015C3-5C10-4448-AAA0-2FD67A63F1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4206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2CFA-347F-4A2A-867A-D30DFE6832A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EAE79A4-337B-4AF5-B92E-D6912E5549D8}"/>
              </a:ext>
            </a:extLst>
          </p:cNvPr>
          <p:cNvSpPr>
            <a:spLocks noGrp="1"/>
          </p:cNvSpPr>
          <p:nvPr>
            <p:ph idx="1"/>
          </p:nvPr>
        </p:nvSpPr>
        <p:spPr>
          <a:xfrm>
            <a:off x="913795" y="1849348"/>
            <a:ext cx="10353762" cy="3770616"/>
          </a:xfrm>
        </p:spPr>
        <p:txBody>
          <a:bodyPr>
            <a:normAutofit/>
          </a:bodyPr>
          <a:lstStyle/>
          <a:p>
            <a:r>
              <a:rPr lang="de-DE" dirty="0">
                <a:effectLst>
                  <a:outerShdw blurRad="38100" dist="38100" dir="2700000" algn="tl">
                    <a:srgbClr val="000000">
                      <a:alpha val="43137"/>
                    </a:srgbClr>
                  </a:outerShdw>
                </a:effectLst>
              </a:rPr>
              <a:t>Due </a:t>
            </a:r>
            <a:r>
              <a:rPr lang="de-DE" dirty="0" err="1">
                <a:effectLst>
                  <a:outerShdw blurRad="38100" dist="38100" dir="2700000" algn="tl">
                    <a:srgbClr val="000000">
                      <a:alpha val="43137"/>
                    </a:srgbClr>
                  </a:outerShdw>
                </a:effectLst>
              </a:rPr>
              <a:t>to</a:t>
            </a:r>
            <a:r>
              <a:rPr lang="de-DE"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disastrous</a:t>
            </a:r>
            <a:r>
              <a:rPr lang="de-DE"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scenarios</a:t>
            </a:r>
            <a:r>
              <a:rPr lang="de-DE"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wheeled and legged robots are used</a:t>
            </a:r>
          </a:p>
          <a:p>
            <a:r>
              <a:rPr lang="en-US" dirty="0"/>
              <a:t>The robot can identify the surroundings that make terrain segmentation and roughness estimation </a:t>
            </a:r>
          </a:p>
          <a:p>
            <a:r>
              <a:rPr lang="en-US" dirty="0"/>
              <a:t>It yields to create path planning with the algorithm and can travel securely</a:t>
            </a:r>
          </a:p>
          <a:p>
            <a:r>
              <a:rPr lang="en-US" dirty="0">
                <a:effectLst>
                  <a:outerShdw blurRad="38100" dist="38100" dir="2700000" algn="tl">
                    <a:srgbClr val="000000">
                      <a:alpha val="43137"/>
                    </a:srgbClr>
                  </a:outerShdw>
                </a:effectLst>
              </a:rPr>
              <a:t>It adjusts its legs and body as well as its wheels</a:t>
            </a:r>
            <a:r>
              <a:rPr lang="en-US" dirty="0">
                <a:effectLst>
                  <a:outerShdw blurRad="38100" dist="38100" dir="2700000" algn="tl">
                    <a:srgbClr val="000000">
                      <a:alpha val="43137"/>
                    </a:srgbClr>
                  </a:outerShdw>
                </a:effectLst>
                <a:latin typeface="Rockwell" panose="02060603020205020403" pitchFamily="18" charset="0"/>
              </a:rPr>
              <a:t> </a:t>
            </a:r>
          </a:p>
          <a:p>
            <a:r>
              <a:rPr lang="en-US" dirty="0">
                <a:effectLst>
                  <a:outerShdw blurRad="38100" dist="38100" dir="2700000" algn="tl">
                    <a:srgbClr val="000000">
                      <a:alpha val="43137"/>
                    </a:srgbClr>
                  </a:outerShdw>
                </a:effectLst>
                <a:latin typeface="Rockwell" panose="02060603020205020403" pitchFamily="18" charset="0"/>
              </a:rPr>
              <a:t>T</a:t>
            </a:r>
            <a:r>
              <a:rPr lang="en-US" b="0" i="0" dirty="0">
                <a:effectLst>
                  <a:outerShdw blurRad="38100" dist="38100" dir="2700000" algn="tl">
                    <a:srgbClr val="000000">
                      <a:alpha val="43137"/>
                    </a:srgbClr>
                  </a:outerShdw>
                </a:effectLst>
                <a:latin typeface="Rockwell" panose="02060603020205020403" pitchFamily="18" charset="0"/>
              </a:rPr>
              <a:t>he training </a:t>
            </a:r>
            <a:r>
              <a:rPr lang="en-US" dirty="0">
                <a:effectLst>
                  <a:outerShdw blurRad="38100" dist="38100" dir="2700000" algn="tl">
                    <a:srgbClr val="000000">
                      <a:alpha val="43137"/>
                    </a:srgbClr>
                  </a:outerShdw>
                </a:effectLst>
                <a:latin typeface="Rockwell" panose="02060603020205020403" pitchFamily="18" charset="0"/>
              </a:rPr>
              <a:t>with CNN </a:t>
            </a:r>
            <a:r>
              <a:rPr lang="en-US" b="0" i="0" dirty="0">
                <a:effectLst>
                  <a:outerShdw blurRad="38100" dist="38100" dir="2700000" algn="tl">
                    <a:srgbClr val="000000">
                      <a:alpha val="43137"/>
                    </a:srgbClr>
                  </a:outerShdw>
                </a:effectLst>
                <a:latin typeface="Rockwell" panose="02060603020205020403" pitchFamily="18" charset="0"/>
              </a:rPr>
              <a:t>uses RGB data for </a:t>
            </a:r>
            <a:r>
              <a:rPr lang="en-US" dirty="0"/>
              <a:t>performance issue</a:t>
            </a:r>
            <a:endParaRPr lang="en-US" b="0" i="0" dirty="0">
              <a:effectLst>
                <a:outerShdw blurRad="38100" dist="38100" dir="2700000" algn="tl">
                  <a:srgbClr val="000000">
                    <a:alpha val="43137"/>
                  </a:srgbClr>
                </a:outerShdw>
              </a:effectLst>
              <a:latin typeface="Rockwell" panose="02060603020205020403" pitchFamily="18" charset="0"/>
            </a:endParaRPr>
          </a:p>
        </p:txBody>
      </p:sp>
    </p:spTree>
    <p:extLst>
      <p:ext uri="{BB962C8B-B14F-4D97-AF65-F5344CB8AC3E}">
        <p14:creationId xmlns:p14="http://schemas.microsoft.com/office/powerpoint/2010/main" val="69246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AF639-A197-4A96-825E-679ED6C8244D}"/>
              </a:ext>
            </a:extLst>
          </p:cNvPr>
          <p:cNvSpPr>
            <a:spLocks noGrp="1"/>
          </p:cNvSpPr>
          <p:nvPr>
            <p:ph type="title"/>
          </p:nvPr>
        </p:nvSpPr>
        <p:spPr/>
        <p:txBody>
          <a:bodyPr/>
          <a:lstStyle/>
          <a:p>
            <a:r>
              <a:rPr lang="de-DE" dirty="0"/>
              <a:t>R</a:t>
            </a:r>
            <a:r>
              <a:rPr lang="en-US" dirty="0" err="1"/>
              <a:t>elevant</a:t>
            </a:r>
            <a:r>
              <a:rPr lang="en-US" dirty="0"/>
              <a:t> studies</a:t>
            </a:r>
          </a:p>
        </p:txBody>
      </p:sp>
      <p:sp>
        <p:nvSpPr>
          <p:cNvPr id="3" name="Content Placeholder 2">
            <a:extLst>
              <a:ext uri="{FF2B5EF4-FFF2-40B4-BE49-F238E27FC236}">
                <a16:creationId xmlns:a16="http://schemas.microsoft.com/office/drawing/2014/main" id="{D06FFEFB-C641-4FFA-BF17-72081B839B08}"/>
              </a:ext>
            </a:extLst>
          </p:cNvPr>
          <p:cNvSpPr>
            <a:spLocks noGrp="1"/>
          </p:cNvSpPr>
          <p:nvPr>
            <p:ph idx="1"/>
          </p:nvPr>
        </p:nvSpPr>
        <p:spPr>
          <a:xfrm>
            <a:off x="924444" y="1935921"/>
            <a:ext cx="10353762" cy="3480142"/>
          </a:xfrm>
        </p:spPr>
        <p:txBody>
          <a:bodyPr>
            <a:normAutofit/>
          </a:bodyPr>
          <a:lstStyle/>
          <a:p>
            <a:pPr marL="0" indent="0">
              <a:buNone/>
            </a:pPr>
            <a:r>
              <a:rPr lang="en-US" sz="3000" dirty="0"/>
              <a:t>Terrain segmentation: </a:t>
            </a:r>
          </a:p>
          <a:p>
            <a:pPr marL="0" indent="0">
              <a:buNone/>
            </a:pPr>
            <a:r>
              <a:rPr lang="en-US" dirty="0"/>
              <a:t>Image exhibition by color, texture and features</a:t>
            </a:r>
          </a:p>
          <a:p>
            <a:pPr marL="0" indent="0">
              <a:buNone/>
            </a:pPr>
            <a:r>
              <a:rPr lang="en-US" dirty="0"/>
              <a:t>Bell et al. [2] uses the Conditional Random Field (CRF) and CNN with sliding window approach</a:t>
            </a:r>
          </a:p>
          <a:p>
            <a:pPr marL="0" indent="0">
              <a:buNone/>
            </a:pPr>
            <a:r>
              <a:rPr lang="en-US" dirty="0"/>
              <a:t>Wang et al. [3] uses Fully Convolutional Network (FCN) architecture for the 4D light field data</a:t>
            </a:r>
          </a:p>
        </p:txBody>
      </p:sp>
    </p:spTree>
    <p:extLst>
      <p:ext uri="{BB962C8B-B14F-4D97-AF65-F5344CB8AC3E}">
        <p14:creationId xmlns:p14="http://schemas.microsoft.com/office/powerpoint/2010/main" val="269174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77E5-53B4-494F-864D-F9072F633A88}"/>
              </a:ext>
            </a:extLst>
          </p:cNvPr>
          <p:cNvSpPr>
            <a:spLocks noGrp="1"/>
          </p:cNvSpPr>
          <p:nvPr>
            <p:ph type="title"/>
          </p:nvPr>
        </p:nvSpPr>
        <p:spPr/>
        <p:txBody>
          <a:bodyPr/>
          <a:lstStyle/>
          <a:p>
            <a:r>
              <a:rPr lang="de-DE" dirty="0"/>
              <a:t>R</a:t>
            </a:r>
            <a:r>
              <a:rPr lang="en-US" dirty="0" err="1"/>
              <a:t>elevant</a:t>
            </a:r>
            <a:r>
              <a:rPr lang="en-US" dirty="0"/>
              <a:t> studies</a:t>
            </a:r>
          </a:p>
        </p:txBody>
      </p:sp>
      <p:sp>
        <p:nvSpPr>
          <p:cNvPr id="3" name="Content Placeholder 2">
            <a:extLst>
              <a:ext uri="{FF2B5EF4-FFF2-40B4-BE49-F238E27FC236}">
                <a16:creationId xmlns:a16="http://schemas.microsoft.com/office/drawing/2014/main" id="{57968453-9E32-4AEA-A60E-3486959B95F2}"/>
              </a:ext>
            </a:extLst>
          </p:cNvPr>
          <p:cNvSpPr>
            <a:spLocks noGrp="1"/>
          </p:cNvSpPr>
          <p:nvPr>
            <p:ph idx="1"/>
          </p:nvPr>
        </p:nvSpPr>
        <p:spPr>
          <a:xfrm>
            <a:off x="913795" y="1935920"/>
            <a:ext cx="10353762" cy="3855279"/>
          </a:xfrm>
        </p:spPr>
        <p:txBody>
          <a:bodyPr/>
          <a:lstStyle/>
          <a:p>
            <a:pPr marL="0" indent="0">
              <a:buNone/>
            </a:pPr>
            <a:r>
              <a:rPr lang="en-US" sz="3000" dirty="0"/>
              <a:t>Roughness estimation:</a:t>
            </a:r>
          </a:p>
          <a:p>
            <a:pPr marL="0" indent="0">
              <a:buNone/>
            </a:pPr>
            <a:r>
              <a:rPr lang="en-US" dirty="0"/>
              <a:t>Howard and </a:t>
            </a:r>
            <a:r>
              <a:rPr lang="en-US" dirty="0" err="1"/>
              <a:t>Seraji</a:t>
            </a:r>
            <a:r>
              <a:rPr lang="en-US" dirty="0"/>
              <a:t> [4] evaluate by an image-based approach</a:t>
            </a:r>
          </a:p>
          <a:p>
            <a:pPr marL="0" indent="0">
              <a:buNone/>
            </a:pPr>
            <a:r>
              <a:rPr lang="en-US" dirty="0"/>
              <a:t>J. </a:t>
            </a:r>
            <a:r>
              <a:rPr lang="en-US" dirty="0" err="1"/>
              <a:t>Kimet</a:t>
            </a:r>
            <a:r>
              <a:rPr lang="en-US" dirty="0"/>
              <a:t> al. [5] used RGBD camera and CNN architecture by reflection</a:t>
            </a:r>
          </a:p>
          <a:p>
            <a:pPr marL="0" indent="0">
              <a:buNone/>
            </a:pPr>
            <a:r>
              <a:rPr lang="en-US" dirty="0"/>
              <a:t>S. Ram [6] uses data auto labeled with the metric that with </a:t>
            </a:r>
            <a:r>
              <a:rPr lang="en-US" dirty="0" err="1"/>
              <a:t>SegNet</a:t>
            </a:r>
            <a:endParaRPr lang="en-US" dirty="0"/>
          </a:p>
          <a:p>
            <a:pPr marL="0" indent="0">
              <a:buNone/>
            </a:pPr>
            <a:endParaRPr lang="en-US" dirty="0"/>
          </a:p>
          <a:p>
            <a:r>
              <a:rPr lang="en-US" dirty="0"/>
              <a:t>For this study, the method uses an end-to-end solution which is not proposed before</a:t>
            </a:r>
          </a:p>
          <a:p>
            <a:endParaRPr lang="en-US" dirty="0"/>
          </a:p>
        </p:txBody>
      </p:sp>
    </p:spTree>
    <p:extLst>
      <p:ext uri="{BB962C8B-B14F-4D97-AF65-F5344CB8AC3E}">
        <p14:creationId xmlns:p14="http://schemas.microsoft.com/office/powerpoint/2010/main" val="285268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EF6CF-D8FF-46E6-AE3D-E6AC592EEF41}"/>
              </a:ext>
            </a:extLst>
          </p:cNvPr>
          <p:cNvSpPr>
            <a:spLocks noGrp="1"/>
          </p:cNvSpPr>
          <p:nvPr>
            <p:ph type="title"/>
          </p:nvPr>
        </p:nvSpPr>
        <p:spPr>
          <a:xfrm>
            <a:off x="841876" y="297951"/>
            <a:ext cx="10428875" cy="934948"/>
          </a:xfrm>
        </p:spPr>
        <p:txBody>
          <a:bodyPr/>
          <a:lstStyle/>
          <a:p>
            <a:r>
              <a:rPr lang="en-US" dirty="0"/>
              <a:t>procedure</a:t>
            </a:r>
          </a:p>
        </p:txBody>
      </p:sp>
      <p:sp>
        <p:nvSpPr>
          <p:cNvPr id="3" name="Content Placeholder 2">
            <a:extLst>
              <a:ext uri="{FF2B5EF4-FFF2-40B4-BE49-F238E27FC236}">
                <a16:creationId xmlns:a16="http://schemas.microsoft.com/office/drawing/2014/main" id="{EE26DCB7-5F64-4A71-93C0-071FF55E651C}"/>
              </a:ext>
            </a:extLst>
          </p:cNvPr>
          <p:cNvSpPr>
            <a:spLocks noGrp="1"/>
          </p:cNvSpPr>
          <p:nvPr>
            <p:ph idx="1"/>
          </p:nvPr>
        </p:nvSpPr>
        <p:spPr>
          <a:xfrm>
            <a:off x="4828853" y="1150707"/>
            <a:ext cx="7077847" cy="5568592"/>
          </a:xfrm>
        </p:spPr>
        <p:txBody>
          <a:bodyPr>
            <a:normAutofit fontScale="92500" lnSpcReduction="10000"/>
          </a:bodyPr>
          <a:lstStyle/>
          <a:p>
            <a:pPr marL="0" indent="0">
              <a:buNone/>
            </a:pPr>
            <a:r>
              <a:rPr lang="en-US" sz="3200" dirty="0"/>
              <a:t>Terrain segmentation:</a:t>
            </a:r>
          </a:p>
          <a:p>
            <a:r>
              <a:rPr lang="en-US" dirty="0"/>
              <a:t>Deep convolutional encoder-decoder architecture</a:t>
            </a:r>
          </a:p>
          <a:p>
            <a:r>
              <a:rPr lang="en-US" dirty="0"/>
              <a:t>Encoder: feature abstraction </a:t>
            </a:r>
            <a:r>
              <a:rPr lang="en-US" dirty="0" err="1"/>
              <a:t>SegNet</a:t>
            </a:r>
            <a:r>
              <a:rPr lang="en-US" dirty="0"/>
              <a:t> (max pooling) and </a:t>
            </a:r>
            <a:r>
              <a:rPr lang="en-US" dirty="0" err="1"/>
              <a:t>ERFNet</a:t>
            </a:r>
            <a:r>
              <a:rPr lang="en-US" dirty="0"/>
              <a:t> (convolution) </a:t>
            </a:r>
          </a:p>
          <a:p>
            <a:r>
              <a:rPr lang="en-US" dirty="0"/>
              <a:t>Decoder: roughness estimation module, </a:t>
            </a:r>
            <a:r>
              <a:rPr lang="en-US" dirty="0" err="1"/>
              <a:t>upsamples</a:t>
            </a:r>
            <a:endParaRPr lang="en-US" dirty="0"/>
          </a:p>
          <a:p>
            <a:pPr marL="0" indent="0">
              <a:buNone/>
            </a:pPr>
            <a:r>
              <a:rPr lang="en-US" dirty="0"/>
              <a:t>Better performance and inference time than FCN architecture</a:t>
            </a:r>
          </a:p>
          <a:p>
            <a:r>
              <a:rPr lang="en-US" dirty="0"/>
              <a:t>Outdoor environments: data augmentation with flips and contrast changes</a:t>
            </a:r>
          </a:p>
          <a:p>
            <a:r>
              <a:rPr lang="en-US" dirty="0"/>
              <a:t>Fine tuned the weights on cityscapes dataset</a:t>
            </a:r>
          </a:p>
          <a:p>
            <a:r>
              <a:rPr lang="en-US" dirty="0"/>
              <a:t>RGB images resize dimension of 256 × 512</a:t>
            </a:r>
          </a:p>
          <a:p>
            <a:r>
              <a:rPr lang="en-US" dirty="0"/>
              <a:t>Median frequency balancing</a:t>
            </a:r>
          </a:p>
          <a:p>
            <a:r>
              <a:rPr lang="en-US" dirty="0"/>
              <a:t>label the predictions with threshold 0.4</a:t>
            </a:r>
          </a:p>
        </p:txBody>
      </p:sp>
      <p:pic>
        <p:nvPicPr>
          <p:cNvPr id="4" name="Content Placeholder 7" descr="Diagram&#10;&#10;Description automatically generated">
            <a:extLst>
              <a:ext uri="{FF2B5EF4-FFF2-40B4-BE49-F238E27FC236}">
                <a16:creationId xmlns:a16="http://schemas.microsoft.com/office/drawing/2014/main" id="{04963DA9-2C77-42A0-9464-42C87A4D9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00" y="1483130"/>
            <a:ext cx="4376006" cy="4921003"/>
          </a:xfrm>
          <a:prstGeom prst="rect">
            <a:avLst/>
          </a:prstGeom>
        </p:spPr>
      </p:pic>
    </p:spTree>
    <p:extLst>
      <p:ext uri="{BB962C8B-B14F-4D97-AF65-F5344CB8AC3E}">
        <p14:creationId xmlns:p14="http://schemas.microsoft.com/office/powerpoint/2010/main" val="108274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8F52F-27C9-4960-9C14-58A8B520BE78}"/>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B4F44C0-7E83-4822-A1F7-235200B4CBF4}"/>
              </a:ext>
            </a:extLst>
          </p:cNvPr>
          <p:cNvSpPr>
            <a:spLocks noGrp="1"/>
          </p:cNvSpPr>
          <p:nvPr>
            <p:ph idx="1"/>
          </p:nvPr>
        </p:nvSpPr>
        <p:spPr>
          <a:xfrm>
            <a:off x="913795" y="1746607"/>
            <a:ext cx="10353762" cy="4726112"/>
          </a:xfrm>
        </p:spPr>
        <p:txBody>
          <a:bodyPr>
            <a:normAutofit fontScale="92500" lnSpcReduction="10000"/>
          </a:bodyPr>
          <a:lstStyle/>
          <a:p>
            <a:pPr marL="0" indent="0">
              <a:buNone/>
            </a:pPr>
            <a:r>
              <a:rPr lang="de-DE" sz="3000" dirty="0" err="1"/>
              <a:t>Roughness</a:t>
            </a:r>
            <a:r>
              <a:rPr lang="de-DE" sz="3000" dirty="0"/>
              <a:t> </a:t>
            </a:r>
            <a:r>
              <a:rPr lang="de-DE" sz="3000" dirty="0" err="1"/>
              <a:t>estimation</a:t>
            </a:r>
            <a:r>
              <a:rPr lang="de-DE" sz="3000" dirty="0"/>
              <a:t>:</a:t>
            </a:r>
          </a:p>
          <a:p>
            <a:r>
              <a:rPr lang="en-US" dirty="0"/>
              <a:t>CNN depth: increase quality, use bottom or closed to input layers</a:t>
            </a:r>
          </a:p>
          <a:p>
            <a:r>
              <a:rPr lang="en-US" dirty="0"/>
              <a:t>Given </a:t>
            </a:r>
            <a:r>
              <a:rPr lang="en-US" dirty="0" err="1"/>
              <a:t>imput</a:t>
            </a:r>
            <a:r>
              <a:rPr lang="en-US" dirty="0"/>
              <a:t> image I, features F = f1, f2, .....f, bottom layer: P(F|I) from fine-tuning</a:t>
            </a:r>
          </a:p>
          <a:p>
            <a:r>
              <a:rPr lang="en-US" dirty="0"/>
              <a:t>Decoder: roughness estimation module calculates P(R|F, I)</a:t>
            </a:r>
          </a:p>
          <a:p>
            <a:pPr marL="0" indent="0">
              <a:buNone/>
            </a:pPr>
            <a:r>
              <a:rPr lang="en-US" dirty="0"/>
              <a:t>Roughness: </a:t>
            </a:r>
          </a:p>
          <a:p>
            <a:pPr marL="0" indent="0">
              <a:buNone/>
            </a:pPr>
            <a:endParaRPr lang="en-US" dirty="0"/>
          </a:p>
          <a:p>
            <a:r>
              <a:rPr lang="en-US" dirty="0"/>
              <a:t>Up-projection blocks: increase spatial resolution</a:t>
            </a:r>
          </a:p>
          <a:p>
            <a:r>
              <a:rPr lang="en-US" dirty="0"/>
              <a:t>Some memory </a:t>
            </a:r>
            <a:r>
              <a:rPr lang="en-US" dirty="0" err="1"/>
              <a:t>reauired</a:t>
            </a:r>
            <a:r>
              <a:rPr lang="en-US" dirty="0"/>
              <a:t> layers are deleted -&gt; network converges speed increases</a:t>
            </a:r>
          </a:p>
          <a:p>
            <a:r>
              <a:rPr lang="en-US" dirty="0"/>
              <a:t>learning rate is decreased and batch size is increased</a:t>
            </a:r>
          </a:p>
          <a:p>
            <a:r>
              <a:rPr lang="en-US" dirty="0"/>
              <a:t>Euclidean (L2 norm) and the </a:t>
            </a:r>
            <a:r>
              <a:rPr lang="en-US" dirty="0" err="1"/>
              <a:t>berHu</a:t>
            </a:r>
            <a:r>
              <a:rPr lang="en-US" dirty="0"/>
              <a:t> losses used -&gt; </a:t>
            </a:r>
            <a:r>
              <a:rPr lang="en-US" dirty="0" err="1"/>
              <a:t>BerHu</a:t>
            </a:r>
            <a:r>
              <a:rPr lang="en-US" dirty="0"/>
              <a:t> &gt; Euclidean</a:t>
            </a:r>
          </a:p>
        </p:txBody>
      </p:sp>
      <p:pic>
        <p:nvPicPr>
          <p:cNvPr id="4" name="Picture 3" descr="Text&#10;&#10;Description automatically generated">
            <a:extLst>
              <a:ext uri="{FF2B5EF4-FFF2-40B4-BE49-F238E27FC236}">
                <a16:creationId xmlns:a16="http://schemas.microsoft.com/office/drawing/2014/main" id="{94DF51FA-119E-4332-9522-10A8B0F15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504" y="3713923"/>
            <a:ext cx="4731732" cy="791480"/>
          </a:xfrm>
          <a:prstGeom prst="rect">
            <a:avLst/>
          </a:prstGeom>
        </p:spPr>
      </p:pic>
    </p:spTree>
    <p:extLst>
      <p:ext uri="{BB962C8B-B14F-4D97-AF65-F5344CB8AC3E}">
        <p14:creationId xmlns:p14="http://schemas.microsoft.com/office/powerpoint/2010/main" val="18983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A241-2ADA-4A27-B2E3-4700B0A0067C}"/>
              </a:ext>
            </a:extLst>
          </p:cNvPr>
          <p:cNvSpPr>
            <a:spLocks noGrp="1"/>
          </p:cNvSpPr>
          <p:nvPr>
            <p:ph type="title"/>
          </p:nvPr>
        </p:nvSpPr>
        <p:spPr>
          <a:xfrm>
            <a:off x="913795" y="303088"/>
            <a:ext cx="10353761" cy="1326321"/>
          </a:xfrm>
        </p:spPr>
        <p:txBody>
          <a:bodyPr/>
          <a:lstStyle/>
          <a:p>
            <a:r>
              <a:rPr lang="de-DE" dirty="0"/>
              <a:t>T</a:t>
            </a:r>
            <a:r>
              <a:rPr lang="en-US" dirty="0" err="1"/>
              <a:t>est</a:t>
            </a:r>
            <a:endParaRPr lang="en-US" dirty="0"/>
          </a:p>
        </p:txBody>
      </p:sp>
      <p:sp>
        <p:nvSpPr>
          <p:cNvPr id="3" name="Content Placeholder 2">
            <a:extLst>
              <a:ext uri="{FF2B5EF4-FFF2-40B4-BE49-F238E27FC236}">
                <a16:creationId xmlns:a16="http://schemas.microsoft.com/office/drawing/2014/main" id="{1B9CBED3-5E21-4958-A6C7-86EB8E81DC87}"/>
              </a:ext>
            </a:extLst>
          </p:cNvPr>
          <p:cNvSpPr>
            <a:spLocks noGrp="1"/>
          </p:cNvSpPr>
          <p:nvPr>
            <p:ph idx="1"/>
          </p:nvPr>
        </p:nvSpPr>
        <p:spPr>
          <a:xfrm>
            <a:off x="913795" y="1273997"/>
            <a:ext cx="10353762" cy="5280916"/>
          </a:xfrm>
        </p:spPr>
        <p:txBody>
          <a:bodyPr>
            <a:normAutofit lnSpcReduction="10000"/>
          </a:bodyPr>
          <a:lstStyle/>
          <a:p>
            <a:pPr marL="0" indent="0">
              <a:buNone/>
            </a:pPr>
            <a:r>
              <a:rPr lang="en-US" sz="3200" dirty="0"/>
              <a:t>Datasets:</a:t>
            </a:r>
          </a:p>
          <a:p>
            <a:pPr marL="0" indent="0">
              <a:buNone/>
            </a:pPr>
            <a:r>
              <a:rPr lang="en-US" dirty="0"/>
              <a:t>Terrain Dataset:  Modified ADE20K (sets of terrains) and </a:t>
            </a:r>
            <a:r>
              <a:rPr lang="en-US" dirty="0" err="1"/>
              <a:t>OpenSurfaces</a:t>
            </a:r>
            <a:r>
              <a:rPr lang="en-US" dirty="0"/>
              <a:t> (indoor material segmentation)</a:t>
            </a:r>
          </a:p>
          <a:p>
            <a:r>
              <a:rPr lang="en-US" dirty="0"/>
              <a:t>It has classes of sand, stone/gravel, wood, metal, road/sidewalk, grass</a:t>
            </a:r>
          </a:p>
          <a:p>
            <a:r>
              <a:rPr lang="en-US" dirty="0"/>
              <a:t>65% training, 35% testing</a:t>
            </a:r>
          </a:p>
          <a:p>
            <a:r>
              <a:rPr lang="en-US" dirty="0"/>
              <a:t>RGB images, RGB cameras, RGB-D sensors: it uses these images for the validation</a:t>
            </a:r>
          </a:p>
          <a:p>
            <a:pPr marL="0" indent="0">
              <a:buNone/>
            </a:pPr>
            <a:r>
              <a:rPr lang="en-US" dirty="0"/>
              <a:t>Roughness Dataset: Modified </a:t>
            </a:r>
            <a:r>
              <a:rPr lang="en-US" dirty="0" err="1"/>
              <a:t>GeoMat</a:t>
            </a:r>
            <a:r>
              <a:rPr lang="en-US" dirty="0"/>
              <a:t> (terrain images with inserted 3D depth data)</a:t>
            </a:r>
          </a:p>
          <a:p>
            <a:r>
              <a:rPr lang="en-US" dirty="0"/>
              <a:t>Estimate roughness using RGB images</a:t>
            </a:r>
          </a:p>
          <a:p>
            <a:r>
              <a:rPr lang="en-US" dirty="0"/>
              <a:t>The depth data are converted to 3D point clouds</a:t>
            </a:r>
          </a:p>
          <a:p>
            <a:r>
              <a:rPr lang="en-US" dirty="0"/>
              <a:t>Least squares method calculates the roughness at each point by fitting a local plane</a:t>
            </a:r>
          </a:p>
          <a:p>
            <a:r>
              <a:rPr lang="en-US" dirty="0"/>
              <a:t>60% for training and 40% for evaluation</a:t>
            </a:r>
          </a:p>
        </p:txBody>
      </p:sp>
    </p:spTree>
    <p:extLst>
      <p:ext uri="{BB962C8B-B14F-4D97-AF65-F5344CB8AC3E}">
        <p14:creationId xmlns:p14="http://schemas.microsoft.com/office/powerpoint/2010/main" val="4092317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3886</Words>
  <Application>Microsoft Office PowerPoint</Application>
  <PresentationFormat>Widescreen</PresentationFormat>
  <Paragraphs>381</Paragraphs>
  <Slides>32</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Bookman Old Style</vt:lpstr>
      <vt:lpstr>Calibri</vt:lpstr>
      <vt:lpstr>charter</vt:lpstr>
      <vt:lpstr>Lato</vt:lpstr>
      <vt:lpstr>Rockwell</vt:lpstr>
      <vt:lpstr>Damask</vt:lpstr>
      <vt:lpstr>HumAnoid robots' seminar</vt:lpstr>
      <vt:lpstr>MOTIVATION</vt:lpstr>
      <vt:lpstr>MOTIVATION</vt:lpstr>
      <vt:lpstr>INTRODUCTION</vt:lpstr>
      <vt:lpstr>Relevant studies</vt:lpstr>
      <vt:lpstr>Relevant studies</vt:lpstr>
      <vt:lpstr>procedure</vt:lpstr>
      <vt:lpstr>procedure</vt:lpstr>
      <vt:lpstr>Test</vt:lpstr>
      <vt:lpstr>Test</vt:lpstr>
      <vt:lpstr>Test</vt:lpstr>
      <vt:lpstr>Test</vt:lpstr>
      <vt:lpstr>Test</vt:lpstr>
      <vt:lpstr>Test</vt:lpstr>
      <vt:lpstr>model applications on the robot</vt:lpstr>
      <vt:lpstr>model applications on the robot</vt:lpstr>
      <vt:lpstr>model applications on the robot</vt:lpstr>
      <vt:lpstr>model applications on the robot</vt:lpstr>
      <vt:lpstr>model applications on the robot</vt:lpstr>
      <vt:lpstr>model applications on the robot</vt:lpstr>
      <vt:lpstr>model applications on the robot</vt:lpstr>
      <vt:lpstr>model applications on the robot</vt:lpstr>
      <vt:lpstr>model applications on the robot</vt:lpstr>
      <vt:lpstr>model applications on the robot</vt:lpstr>
      <vt:lpstr>model applications on the robot</vt:lpstr>
      <vt:lpstr>model applications on the robot</vt:lpstr>
      <vt:lpstr>VIDEO ACTION</vt:lpstr>
      <vt:lpstr>discussion</vt:lpstr>
      <vt:lpstr>discussion</vt:lpstr>
      <vt:lpstr>CONCLUSION</vt:lpstr>
      <vt:lpstr>reference</vt:lpstr>
      <vt:lpstr>THANK YOU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HumAnoid robots' seminar</dc:title>
  <dc:creator>Cüneyt Erem</dc:creator>
  <cp:lastModifiedBy>Cüneyt Erem</cp:lastModifiedBy>
  <cp:revision>64</cp:revision>
  <dcterms:created xsi:type="dcterms:W3CDTF">2020-12-18T09:45:14Z</dcterms:created>
  <dcterms:modified xsi:type="dcterms:W3CDTF">2021-01-20T07:52:36Z</dcterms:modified>
</cp:coreProperties>
</file>